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ctiveX/activeX1.xml" ContentType="application/vnd.ms-office.activeX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2"/>
  </p:sldMasterIdLst>
  <p:notesMasterIdLst>
    <p:notesMasterId r:id="rId32"/>
  </p:notesMasterIdLst>
  <p:handoutMasterIdLst>
    <p:handoutMasterId r:id="rId33"/>
  </p:handoutMasterIdLst>
  <p:sldIdLst>
    <p:sldId id="256" r:id="rId3"/>
    <p:sldId id="299" r:id="rId4"/>
    <p:sldId id="297" r:id="rId5"/>
    <p:sldId id="300" r:id="rId6"/>
    <p:sldId id="295" r:id="rId7"/>
    <p:sldId id="296" r:id="rId8"/>
    <p:sldId id="306" r:id="rId9"/>
    <p:sldId id="289" r:id="rId10"/>
    <p:sldId id="257" r:id="rId11"/>
    <p:sldId id="302" r:id="rId12"/>
    <p:sldId id="301" r:id="rId13"/>
    <p:sldId id="294" r:id="rId14"/>
    <p:sldId id="293" r:id="rId15"/>
    <p:sldId id="298" r:id="rId16"/>
    <p:sldId id="304" r:id="rId17"/>
    <p:sldId id="258" r:id="rId18"/>
    <p:sldId id="282" r:id="rId19"/>
    <p:sldId id="290" r:id="rId20"/>
    <p:sldId id="262" r:id="rId21"/>
    <p:sldId id="263" r:id="rId22"/>
    <p:sldId id="303" r:id="rId23"/>
    <p:sldId id="275" r:id="rId24"/>
    <p:sldId id="264" r:id="rId25"/>
    <p:sldId id="305" r:id="rId26"/>
    <p:sldId id="269" r:id="rId27"/>
    <p:sldId id="267" r:id="rId28"/>
    <p:sldId id="277" r:id="rId29"/>
    <p:sldId id="271" r:id="rId30"/>
    <p:sldId id="279" r:id="rId31"/>
  </p:sldIdLst>
  <p:sldSz cx="9144000" cy="6858000" type="screen4x3"/>
  <p:notesSz cx="6858000" cy="9144000"/>
  <p:embeddedFontLst>
    <p:embeddedFont>
      <p:font typeface="Comic Sans MS" pitchFamily="66" charset="0"/>
      <p:regular r:id="rId34"/>
      <p:bold r:id="rId35"/>
    </p:embeddedFont>
    <p:embeddedFont>
      <p:font typeface="Segoe UI" pitchFamily="34" charset="0"/>
      <p:regular r:id="rId36"/>
      <p:bold r:id="rId37"/>
      <p:italic r:id="rId38"/>
      <p:boldItalic r:id="rId39"/>
    </p:embeddedFont>
    <p:embeddedFont>
      <p:font typeface="Perpetua" pitchFamily="18" charset="0"/>
      <p:regular r:id="rId40"/>
      <p:bold r:id="rId41"/>
      <p:italic r:id="rId42"/>
      <p:boldItalic r:id="rId43"/>
    </p:embeddedFont>
    <p:embeddedFont>
      <p:font typeface="Calibri" pitchFamily="34" charset="0"/>
      <p:regular r:id="rId44"/>
      <p:bold r:id="rId45"/>
      <p:italic r:id="rId46"/>
      <p:boldItalic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1"/>
    <a:srgbClr val="F5FD91"/>
    <a:srgbClr val="FEDA02"/>
    <a:srgbClr val="FFC000"/>
    <a:srgbClr val="FFDB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64" autoAdjust="0"/>
    <p:restoredTop sz="84538" autoAdjust="0"/>
  </p:normalViewPr>
  <p:slideViewPr>
    <p:cSldViewPr>
      <p:cViewPr varScale="1">
        <p:scale>
          <a:sx n="53" d="100"/>
          <a:sy n="53" d="100"/>
        </p:scale>
        <p:origin x="-96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5" d="100"/>
          <a:sy n="105" d="100"/>
        </p:scale>
        <p:origin x="-2478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3.fntdata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1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AD8522-E1D8-4100-9F9C-B922C6893C90}" type="doc">
      <dgm:prSet loTypeId="urn:microsoft.com/office/officeart/2005/8/layout/vProcess5" loCatId="process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EC912083-46BA-47EC-834F-B53C28E6D0BD}">
      <dgm:prSet phldrT="[Text]" custT="1"/>
      <dgm:spPr>
        <a:solidFill>
          <a:srgbClr val="FFC000"/>
        </a:solidFill>
      </dgm:spPr>
      <dgm:t>
        <a:bodyPr/>
        <a:lstStyle/>
        <a:p>
          <a:pPr algn="r"/>
          <a:r>
            <a:rPr lang="en-US" sz="1600" baseline="0" dirty="0" smtClean="0">
              <a:solidFill>
                <a:schemeClr val="accent1">
                  <a:lumMod val="75000"/>
                </a:schemeClr>
              </a:solidFill>
            </a:rPr>
            <a:t> Digital Storytelling</a:t>
          </a:r>
          <a:endParaRPr lang="en-US" sz="1600" baseline="0" dirty="0">
            <a:solidFill>
              <a:schemeClr val="accent1">
                <a:lumMod val="75000"/>
              </a:schemeClr>
            </a:solidFill>
          </a:endParaRPr>
        </a:p>
      </dgm:t>
    </dgm:pt>
    <dgm:pt modelId="{F1078060-4F1D-4792-900A-9DC3C71D1776}" type="parTrans" cxnId="{58B63ADD-6CB4-4181-ADBB-3F961B5EAB75}">
      <dgm:prSet/>
      <dgm:spPr/>
      <dgm:t>
        <a:bodyPr/>
        <a:lstStyle/>
        <a:p>
          <a:endParaRPr lang="en-US"/>
        </a:p>
      </dgm:t>
    </dgm:pt>
    <dgm:pt modelId="{B4159C30-DBE3-473F-B6E7-4D39883C930F}" type="sibTrans" cxnId="{58B63ADD-6CB4-4181-ADBB-3F961B5EAB75}">
      <dgm:prSet/>
      <dgm:spPr/>
      <dgm:t>
        <a:bodyPr/>
        <a:lstStyle/>
        <a:p>
          <a:endParaRPr lang="en-US"/>
        </a:p>
      </dgm:t>
    </dgm:pt>
    <dgm:pt modelId="{F0ED2BDD-5EFF-4B2D-AF97-3470E2C34E25}">
      <dgm:prSet phldrT="[Text]" custT="1"/>
      <dgm:spPr>
        <a:solidFill>
          <a:srgbClr val="FFFF00"/>
        </a:solidFill>
      </dgm:spPr>
      <dgm:t>
        <a:bodyPr/>
        <a:lstStyle/>
        <a:p>
          <a:pPr algn="ctr"/>
          <a:r>
            <a:rPr lang="en-US" sz="1600" baseline="0" dirty="0" smtClean="0">
              <a:solidFill>
                <a:schemeClr val="accent1">
                  <a:lumMod val="75000"/>
                </a:schemeClr>
              </a:solidFill>
            </a:rPr>
            <a:t>      Digital Polling</a:t>
          </a:r>
          <a:endParaRPr lang="en-US" sz="1600" dirty="0">
            <a:solidFill>
              <a:schemeClr val="accent1">
                <a:lumMod val="75000"/>
              </a:schemeClr>
            </a:solidFill>
          </a:endParaRPr>
        </a:p>
      </dgm:t>
    </dgm:pt>
    <dgm:pt modelId="{7BF5762E-CA5A-4A96-8A1D-4699EADF930C}" type="parTrans" cxnId="{F016BFB9-37DA-4093-BD60-A308E45ECEEC}">
      <dgm:prSet/>
      <dgm:spPr/>
      <dgm:t>
        <a:bodyPr/>
        <a:lstStyle/>
        <a:p>
          <a:endParaRPr lang="en-US"/>
        </a:p>
      </dgm:t>
    </dgm:pt>
    <dgm:pt modelId="{6D32A681-E82D-4E18-A176-1E4E849D3EF8}" type="sibTrans" cxnId="{F016BFB9-37DA-4093-BD60-A308E45ECEEC}">
      <dgm:prSet/>
      <dgm:spPr/>
      <dgm:t>
        <a:bodyPr/>
        <a:lstStyle/>
        <a:p>
          <a:endParaRPr lang="en-US"/>
        </a:p>
      </dgm:t>
    </dgm:pt>
    <dgm:pt modelId="{1E1A8527-A3B0-4204-9526-E7C9685F8CBD}">
      <dgm:prSet phldrT="[Text]" custT="1"/>
      <dgm:spPr>
        <a:solidFill>
          <a:srgbClr val="F5FD91"/>
        </a:solidFill>
      </dgm:spPr>
      <dgm:t>
        <a:bodyPr/>
        <a:lstStyle/>
        <a:p>
          <a:pPr marL="914400" indent="0" algn="ctr"/>
          <a:r>
            <a:rPr lang="en-US" sz="3200" b="1" dirty="0" smtClean="0">
              <a:solidFill>
                <a:schemeClr val="accent1">
                  <a:lumMod val="75000"/>
                </a:schemeClr>
              </a:solidFill>
            </a:rPr>
            <a:t>ALL LEAD TO </a:t>
          </a:r>
          <a:br>
            <a:rPr lang="en-US" sz="3200" b="1" dirty="0" smtClean="0">
              <a:solidFill>
                <a:schemeClr val="accent1">
                  <a:lumMod val="75000"/>
                </a:schemeClr>
              </a:solidFill>
            </a:rPr>
          </a:br>
          <a:r>
            <a:rPr lang="en-US" sz="3200" b="1" dirty="0" smtClean="0">
              <a:solidFill>
                <a:schemeClr val="accent1">
                  <a:lumMod val="75000"/>
                </a:schemeClr>
              </a:solidFill>
            </a:rPr>
            <a:t>MORE EFFECTIVE</a:t>
          </a:r>
          <a:br>
            <a:rPr lang="en-US" sz="3200" b="1" dirty="0" smtClean="0">
              <a:solidFill>
                <a:schemeClr val="accent1">
                  <a:lumMod val="75000"/>
                </a:schemeClr>
              </a:solidFill>
            </a:rPr>
          </a:br>
          <a:r>
            <a:rPr lang="en-US" sz="4400" b="1" dirty="0" smtClean="0">
              <a:solidFill>
                <a:schemeClr val="accent1">
                  <a:lumMod val="75000"/>
                </a:schemeClr>
              </a:solidFill>
            </a:rPr>
            <a:t>DIGITAL COLLABORATION</a:t>
          </a:r>
        </a:p>
      </dgm:t>
    </dgm:pt>
    <dgm:pt modelId="{F7FCF020-7ACD-4A24-BC78-D1D976F069E0}" type="parTrans" cxnId="{AAD415A9-6971-4C21-BBCC-8CD0BC8727B5}">
      <dgm:prSet/>
      <dgm:spPr/>
      <dgm:t>
        <a:bodyPr/>
        <a:lstStyle/>
        <a:p>
          <a:endParaRPr lang="en-US"/>
        </a:p>
      </dgm:t>
    </dgm:pt>
    <dgm:pt modelId="{45220C32-92E3-4D99-B720-31149B16D515}" type="sibTrans" cxnId="{AAD415A9-6971-4C21-BBCC-8CD0BC8727B5}">
      <dgm:prSet/>
      <dgm:spPr/>
      <dgm:t>
        <a:bodyPr/>
        <a:lstStyle/>
        <a:p>
          <a:endParaRPr lang="en-US"/>
        </a:p>
      </dgm:t>
    </dgm:pt>
    <dgm:pt modelId="{EE33DF1E-8F9C-4334-A6A3-B26F6CC659C7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en-US" sz="1600" dirty="0" smtClean="0">
              <a:solidFill>
                <a:schemeClr val="accent1">
                  <a:lumMod val="75000"/>
                </a:schemeClr>
              </a:solidFill>
            </a:rPr>
            <a:t>      Digital Questing</a:t>
          </a:r>
          <a:endParaRPr lang="en-US" sz="1600" dirty="0">
            <a:solidFill>
              <a:schemeClr val="accent1">
                <a:lumMod val="75000"/>
              </a:schemeClr>
            </a:solidFill>
          </a:endParaRPr>
        </a:p>
      </dgm:t>
    </dgm:pt>
    <dgm:pt modelId="{7089E595-419A-443B-BD31-B556AE9E259C}" type="parTrans" cxnId="{17FB83F0-2F8F-4FF0-B937-9220DFDF4A9F}">
      <dgm:prSet/>
      <dgm:spPr/>
      <dgm:t>
        <a:bodyPr/>
        <a:lstStyle/>
        <a:p>
          <a:endParaRPr lang="en-US"/>
        </a:p>
      </dgm:t>
    </dgm:pt>
    <dgm:pt modelId="{DB4F21EA-D11D-4A25-BF88-2413959F8ED0}" type="sibTrans" cxnId="{17FB83F0-2F8F-4FF0-B937-9220DFDF4A9F}">
      <dgm:prSet/>
      <dgm:spPr/>
      <dgm:t>
        <a:bodyPr/>
        <a:lstStyle/>
        <a:p>
          <a:endParaRPr lang="en-US"/>
        </a:p>
      </dgm:t>
    </dgm:pt>
    <dgm:pt modelId="{BB850E98-07A9-4E7E-965D-94AB3676B12B}" type="pres">
      <dgm:prSet presAssocID="{1BAD8522-E1D8-4100-9F9C-B922C6893C90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0316031-6528-470C-8D0C-04BE86F2A744}" type="pres">
      <dgm:prSet presAssocID="{1BAD8522-E1D8-4100-9F9C-B922C6893C90}" presName="dummyMaxCanvas" presStyleCnt="0">
        <dgm:presLayoutVars/>
      </dgm:prSet>
      <dgm:spPr/>
      <dgm:t>
        <a:bodyPr/>
        <a:lstStyle/>
        <a:p>
          <a:endParaRPr lang="en-US"/>
        </a:p>
      </dgm:t>
    </dgm:pt>
    <dgm:pt modelId="{9AD7B99D-BE1A-43B7-A8BC-D1DFCB83D81C}" type="pres">
      <dgm:prSet presAssocID="{1BAD8522-E1D8-4100-9F9C-B922C6893C90}" presName="FourNodes_1" presStyleLbl="node1" presStyleIdx="0" presStyleCnt="4" custScaleX="37373" custLinFactNeighborX="-23937" custLinFactNeighborY="4645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F8AD78-9AD1-4242-8500-750DB4531421}" type="pres">
      <dgm:prSet presAssocID="{1BAD8522-E1D8-4100-9F9C-B922C6893C90}" presName="FourNodes_2" presStyleLbl="node1" presStyleIdx="1" presStyleCnt="4" custScaleX="42149" custLinFactNeighborX="10134" custLinFactNeighborY="-718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89F40D-48F4-4D47-B04F-26532AE85D72}" type="pres">
      <dgm:prSet presAssocID="{1BAD8522-E1D8-4100-9F9C-B922C6893C90}" presName="FourNodes_3" presStyleLbl="node1" presStyleIdx="2" presStyleCnt="4" custScaleX="37954" custLinFactY="-90062" custLinFactNeighborX="44522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1E1DA4-6477-4999-8B5F-ED631F710D7D}" type="pres">
      <dgm:prSet presAssocID="{1BAD8522-E1D8-4100-9F9C-B922C6893C90}" presName="FourNodes_4" presStyleLbl="node1" presStyleIdx="3" presStyleCnt="4" custScaleX="125000" custScaleY="285207" custLinFactNeighborX="-6250" custLinFactNeighborY="-461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965A54-D03C-46D0-83A1-B605358D9587}" type="pres">
      <dgm:prSet presAssocID="{1BAD8522-E1D8-4100-9F9C-B922C6893C90}" presName="FourConn_1-2" presStyleLbl="fgAccFollowNode1" presStyleIdx="0" presStyleCnt="3" custLinFactX="-325969" custLinFactY="14158" custLinFactNeighborX="-400000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B8413A-9778-4111-AAFD-657C0C7E1739}" type="pres">
      <dgm:prSet presAssocID="{1BAD8522-E1D8-4100-9F9C-B922C6893C90}" presName="FourConn_2-3" presStyleLbl="fgAccFollowNode1" presStyleIdx="1" presStyleCnt="3" custLinFactX="-163719" custLinFactNeighborX="-200000" custLinFactNeighborY="-7433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324664-786A-431F-B17F-56A70F8E5B2E}" type="pres">
      <dgm:prSet presAssocID="{1BAD8522-E1D8-4100-9F9C-B922C6893C90}" presName="FourConn_3-4" presStyleLbl="fgAccFollowNode1" presStyleIdx="2" presStyleCnt="3" custLinFactY="-100000" custLinFactNeighborX="5026" custLinFactNeighborY="-15615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C31F78-BA1C-4AE6-AAC7-F4CEDEE4509D}" type="pres">
      <dgm:prSet presAssocID="{1BAD8522-E1D8-4100-9F9C-B922C6893C90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DBCC0B-2BE1-4764-93CB-D849978182CA}" type="pres">
      <dgm:prSet presAssocID="{1BAD8522-E1D8-4100-9F9C-B922C6893C90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2E5316-68CD-4B75-95AD-ED9E629B8237}" type="pres">
      <dgm:prSet presAssocID="{1BAD8522-E1D8-4100-9F9C-B922C6893C90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0C063B-554E-4EF5-822B-A07A69BF0B7B}" type="pres">
      <dgm:prSet presAssocID="{1BAD8522-E1D8-4100-9F9C-B922C6893C90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8B63ADD-6CB4-4181-ADBB-3F961B5EAB75}" srcId="{1BAD8522-E1D8-4100-9F9C-B922C6893C90}" destId="{EC912083-46BA-47EC-834F-B53C28E6D0BD}" srcOrd="0" destOrd="0" parTransId="{F1078060-4F1D-4792-900A-9DC3C71D1776}" sibTransId="{B4159C30-DBE3-473F-B6E7-4D39883C930F}"/>
    <dgm:cxn modelId="{6CE7E654-5EAA-4965-9D4A-0B410776C8E2}" type="presOf" srcId="{EE33DF1E-8F9C-4334-A6A3-B26F6CC659C7}" destId="{A289F40D-48F4-4D47-B04F-26532AE85D72}" srcOrd="0" destOrd="0" presId="urn:microsoft.com/office/officeart/2005/8/layout/vProcess5"/>
    <dgm:cxn modelId="{E8364DFF-8C03-4BC6-8CC4-787B6F9C5B10}" type="presOf" srcId="{1E1A8527-A3B0-4204-9526-E7C9685F8CBD}" destId="{FB1E1DA4-6477-4999-8B5F-ED631F710D7D}" srcOrd="0" destOrd="0" presId="urn:microsoft.com/office/officeart/2005/8/layout/vProcess5"/>
    <dgm:cxn modelId="{AAD415A9-6971-4C21-BBCC-8CD0BC8727B5}" srcId="{1BAD8522-E1D8-4100-9F9C-B922C6893C90}" destId="{1E1A8527-A3B0-4204-9526-E7C9685F8CBD}" srcOrd="3" destOrd="0" parTransId="{F7FCF020-7ACD-4A24-BC78-D1D976F069E0}" sibTransId="{45220C32-92E3-4D99-B720-31149B16D515}"/>
    <dgm:cxn modelId="{BB3A69C9-A3A9-4890-9C31-5311CB09A945}" type="presOf" srcId="{EE33DF1E-8F9C-4334-A6A3-B26F6CC659C7}" destId="{E02E5316-68CD-4B75-95AD-ED9E629B8237}" srcOrd="1" destOrd="0" presId="urn:microsoft.com/office/officeart/2005/8/layout/vProcess5"/>
    <dgm:cxn modelId="{9ECB27A7-DF8C-45BF-B481-2ABCB06423DD}" type="presOf" srcId="{1E1A8527-A3B0-4204-9526-E7C9685F8CBD}" destId="{8D0C063B-554E-4EF5-822B-A07A69BF0B7B}" srcOrd="1" destOrd="0" presId="urn:microsoft.com/office/officeart/2005/8/layout/vProcess5"/>
    <dgm:cxn modelId="{17FB83F0-2F8F-4FF0-B937-9220DFDF4A9F}" srcId="{1BAD8522-E1D8-4100-9F9C-B922C6893C90}" destId="{EE33DF1E-8F9C-4334-A6A3-B26F6CC659C7}" srcOrd="2" destOrd="0" parTransId="{7089E595-419A-443B-BD31-B556AE9E259C}" sibTransId="{DB4F21EA-D11D-4A25-BF88-2413959F8ED0}"/>
    <dgm:cxn modelId="{C51716FE-EA5E-4F21-963D-29B3F2384BC3}" type="presOf" srcId="{B4159C30-DBE3-473F-B6E7-4D39883C930F}" destId="{DD965A54-D03C-46D0-83A1-B605358D9587}" srcOrd="0" destOrd="0" presId="urn:microsoft.com/office/officeart/2005/8/layout/vProcess5"/>
    <dgm:cxn modelId="{F016BFB9-37DA-4093-BD60-A308E45ECEEC}" srcId="{1BAD8522-E1D8-4100-9F9C-B922C6893C90}" destId="{F0ED2BDD-5EFF-4B2D-AF97-3470E2C34E25}" srcOrd="1" destOrd="0" parTransId="{7BF5762E-CA5A-4A96-8A1D-4699EADF930C}" sibTransId="{6D32A681-E82D-4E18-A176-1E4E849D3EF8}"/>
    <dgm:cxn modelId="{AEFAD5D3-E738-44A9-A8AF-DD9F9E180111}" type="presOf" srcId="{6D32A681-E82D-4E18-A176-1E4E849D3EF8}" destId="{08B8413A-9778-4111-AAFD-657C0C7E1739}" srcOrd="0" destOrd="0" presId="urn:microsoft.com/office/officeart/2005/8/layout/vProcess5"/>
    <dgm:cxn modelId="{644D5215-0979-48C4-B0A1-CA7553CAD152}" type="presOf" srcId="{EC912083-46BA-47EC-834F-B53C28E6D0BD}" destId="{10C31F78-BA1C-4AE6-AAC7-F4CEDEE4509D}" srcOrd="1" destOrd="0" presId="urn:microsoft.com/office/officeart/2005/8/layout/vProcess5"/>
    <dgm:cxn modelId="{F11FA7F2-DD74-4FB0-9AC8-DD5802838032}" type="presOf" srcId="{1BAD8522-E1D8-4100-9F9C-B922C6893C90}" destId="{BB850E98-07A9-4E7E-965D-94AB3676B12B}" srcOrd="0" destOrd="0" presId="urn:microsoft.com/office/officeart/2005/8/layout/vProcess5"/>
    <dgm:cxn modelId="{9C2B28F7-A5BD-49C3-8762-8AF51917D57C}" type="presOf" srcId="{F0ED2BDD-5EFF-4B2D-AF97-3470E2C34E25}" destId="{57DBCC0B-2BE1-4764-93CB-D849978182CA}" srcOrd="1" destOrd="0" presId="urn:microsoft.com/office/officeart/2005/8/layout/vProcess5"/>
    <dgm:cxn modelId="{BFEE0822-3C04-4D76-B79A-1620D2AD5CC0}" type="presOf" srcId="{DB4F21EA-D11D-4A25-BF88-2413959F8ED0}" destId="{63324664-786A-431F-B17F-56A70F8E5B2E}" srcOrd="0" destOrd="0" presId="urn:microsoft.com/office/officeart/2005/8/layout/vProcess5"/>
    <dgm:cxn modelId="{A38E1587-A66B-4BBC-B10B-BA461F120CE9}" type="presOf" srcId="{F0ED2BDD-5EFF-4B2D-AF97-3470E2C34E25}" destId="{19F8AD78-9AD1-4242-8500-750DB4531421}" srcOrd="0" destOrd="0" presId="urn:microsoft.com/office/officeart/2005/8/layout/vProcess5"/>
    <dgm:cxn modelId="{6EC89C2C-792E-4DA0-B6A8-ECECCD2F815D}" type="presOf" srcId="{EC912083-46BA-47EC-834F-B53C28E6D0BD}" destId="{9AD7B99D-BE1A-43B7-A8BC-D1DFCB83D81C}" srcOrd="0" destOrd="0" presId="urn:microsoft.com/office/officeart/2005/8/layout/vProcess5"/>
    <dgm:cxn modelId="{7D0A2025-5947-418B-8308-C9BAE0842D60}" type="presParOf" srcId="{BB850E98-07A9-4E7E-965D-94AB3676B12B}" destId="{90316031-6528-470C-8D0C-04BE86F2A744}" srcOrd="0" destOrd="0" presId="urn:microsoft.com/office/officeart/2005/8/layout/vProcess5"/>
    <dgm:cxn modelId="{C3D4F419-0D76-45B0-A74D-B1B78C7C1ABF}" type="presParOf" srcId="{BB850E98-07A9-4E7E-965D-94AB3676B12B}" destId="{9AD7B99D-BE1A-43B7-A8BC-D1DFCB83D81C}" srcOrd="1" destOrd="0" presId="urn:microsoft.com/office/officeart/2005/8/layout/vProcess5"/>
    <dgm:cxn modelId="{336BF409-758C-4D8C-9753-5BB8129B0A03}" type="presParOf" srcId="{BB850E98-07A9-4E7E-965D-94AB3676B12B}" destId="{19F8AD78-9AD1-4242-8500-750DB4531421}" srcOrd="2" destOrd="0" presId="urn:microsoft.com/office/officeart/2005/8/layout/vProcess5"/>
    <dgm:cxn modelId="{E6728E54-84FB-4898-8B9A-03EFEFDE76D5}" type="presParOf" srcId="{BB850E98-07A9-4E7E-965D-94AB3676B12B}" destId="{A289F40D-48F4-4D47-B04F-26532AE85D72}" srcOrd="3" destOrd="0" presId="urn:microsoft.com/office/officeart/2005/8/layout/vProcess5"/>
    <dgm:cxn modelId="{4430DAC7-17D5-4CFC-B0E2-95C8708B8C95}" type="presParOf" srcId="{BB850E98-07A9-4E7E-965D-94AB3676B12B}" destId="{FB1E1DA4-6477-4999-8B5F-ED631F710D7D}" srcOrd="4" destOrd="0" presId="urn:microsoft.com/office/officeart/2005/8/layout/vProcess5"/>
    <dgm:cxn modelId="{08BE089A-3100-4A80-B89D-CFB64DF8AB28}" type="presParOf" srcId="{BB850E98-07A9-4E7E-965D-94AB3676B12B}" destId="{DD965A54-D03C-46D0-83A1-B605358D9587}" srcOrd="5" destOrd="0" presId="urn:microsoft.com/office/officeart/2005/8/layout/vProcess5"/>
    <dgm:cxn modelId="{84906936-3CE5-48F9-A6BD-9966185CE62C}" type="presParOf" srcId="{BB850E98-07A9-4E7E-965D-94AB3676B12B}" destId="{08B8413A-9778-4111-AAFD-657C0C7E1739}" srcOrd="6" destOrd="0" presId="urn:microsoft.com/office/officeart/2005/8/layout/vProcess5"/>
    <dgm:cxn modelId="{885B4D33-1FAF-4A53-8C0C-102FECA72623}" type="presParOf" srcId="{BB850E98-07A9-4E7E-965D-94AB3676B12B}" destId="{63324664-786A-431F-B17F-56A70F8E5B2E}" srcOrd="7" destOrd="0" presId="urn:microsoft.com/office/officeart/2005/8/layout/vProcess5"/>
    <dgm:cxn modelId="{6E8A1173-96CA-49F8-A486-C323E750C503}" type="presParOf" srcId="{BB850E98-07A9-4E7E-965D-94AB3676B12B}" destId="{10C31F78-BA1C-4AE6-AAC7-F4CEDEE4509D}" srcOrd="8" destOrd="0" presId="urn:microsoft.com/office/officeart/2005/8/layout/vProcess5"/>
    <dgm:cxn modelId="{7D4197DF-E7F2-403A-83AD-FB79CF7CCA84}" type="presParOf" srcId="{BB850E98-07A9-4E7E-965D-94AB3676B12B}" destId="{57DBCC0B-2BE1-4764-93CB-D849978182CA}" srcOrd="9" destOrd="0" presId="urn:microsoft.com/office/officeart/2005/8/layout/vProcess5"/>
    <dgm:cxn modelId="{1F4B0210-8796-4D5E-8A8F-992A77E95C76}" type="presParOf" srcId="{BB850E98-07A9-4E7E-965D-94AB3676B12B}" destId="{E02E5316-68CD-4B75-95AD-ED9E629B8237}" srcOrd="10" destOrd="0" presId="urn:microsoft.com/office/officeart/2005/8/layout/vProcess5"/>
    <dgm:cxn modelId="{8C38F6A6-E337-4446-84B2-D43A0B330B91}" type="presParOf" srcId="{BB850E98-07A9-4E7E-965D-94AB3676B12B}" destId="{8D0C063B-554E-4EF5-822B-A07A69BF0B7B}" srcOrd="11" destOrd="0" presId="urn:microsoft.com/office/officeart/2005/8/layout/vProcess5"/>
  </dgm:cxnLst>
  <dgm:bg>
    <a:effectLst>
      <a:outerShdw blurRad="50800" dist="50800" dir="5400000" algn="ctr" rotWithShape="0">
        <a:schemeClr val="tx1">
          <a:lumMod val="65000"/>
          <a:lumOff val="35000"/>
        </a:schemeClr>
      </a:outerShdw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D7B99D-BE1A-43B7-A8BC-D1DFCB83D81C}">
      <dsp:nvSpPr>
        <dsp:cNvPr id="0" name=""/>
        <dsp:cNvSpPr/>
      </dsp:nvSpPr>
      <dsp:spPr>
        <a:xfrm>
          <a:off x="78285" y="1525"/>
          <a:ext cx="2597214" cy="989076"/>
        </a:xfrm>
        <a:prstGeom prst="roundRect">
          <a:avLst>
            <a:gd name="adj" fmla="val 10000"/>
          </a:avLst>
        </a:prstGeom>
        <a:solidFill>
          <a:srgbClr val="FFC00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3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baseline="0" dirty="0" smtClean="0">
              <a:solidFill>
                <a:schemeClr val="accent1">
                  <a:lumMod val="75000"/>
                </a:schemeClr>
              </a:solidFill>
            </a:rPr>
            <a:t> Digital Storytelling</a:t>
          </a:r>
          <a:endParaRPr lang="en-US" sz="1600" kern="1200" baseline="0" dirty="0">
            <a:solidFill>
              <a:schemeClr val="accent1">
                <a:lumMod val="75000"/>
              </a:schemeClr>
            </a:solidFill>
          </a:endParaRPr>
        </a:p>
      </dsp:txBody>
      <dsp:txXfrm>
        <a:off x="107254" y="30494"/>
        <a:ext cx="2130815" cy="931138"/>
      </dsp:txXfrm>
    </dsp:sp>
    <dsp:sp modelId="{19F8AD78-9AD1-4242-8500-750DB4531421}">
      <dsp:nvSpPr>
        <dsp:cNvPr id="0" name=""/>
        <dsp:cNvSpPr/>
      </dsp:nvSpPr>
      <dsp:spPr>
        <a:xfrm>
          <a:off x="2862092" y="0"/>
          <a:ext cx="2929119" cy="989076"/>
        </a:xfrm>
        <a:prstGeom prst="roundRect">
          <a:avLst>
            <a:gd name="adj" fmla="val 10000"/>
          </a:avLst>
        </a:prstGeom>
        <a:solidFill>
          <a:srgbClr val="FFFF0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3">
              <a:hueOff val="-2796490"/>
              <a:satOff val="-8373"/>
              <a:lumOff val="-1046"/>
              <a:alphaOff val="0"/>
              <a:alpha val="45000"/>
              <a:satMod val="120000"/>
            </a:schemeClr>
          </a:glo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baseline="0" dirty="0" smtClean="0">
              <a:solidFill>
                <a:schemeClr val="accent1">
                  <a:lumMod val="75000"/>
                </a:schemeClr>
              </a:solidFill>
            </a:rPr>
            <a:t>      Digital Polling</a:t>
          </a:r>
          <a:endParaRPr lang="en-US" sz="16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2891061" y="28969"/>
        <a:ext cx="2354892" cy="931138"/>
      </dsp:txXfrm>
    </dsp:sp>
    <dsp:sp modelId="{A289F40D-48F4-4D47-B04F-26532AE85D72}">
      <dsp:nvSpPr>
        <dsp:cNvPr id="0" name=""/>
        <dsp:cNvSpPr/>
      </dsp:nvSpPr>
      <dsp:spPr>
        <a:xfrm>
          <a:off x="5970958" y="0"/>
          <a:ext cx="2637590" cy="989076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3">
              <a:hueOff val="-5592980"/>
              <a:satOff val="-16746"/>
              <a:lumOff val="-2091"/>
              <a:alphaOff val="0"/>
              <a:alpha val="45000"/>
              <a:satMod val="120000"/>
            </a:schemeClr>
          </a:glo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accent1">
                  <a:lumMod val="75000"/>
                </a:schemeClr>
              </a:solidFill>
            </a:rPr>
            <a:t>      Digital Questing</a:t>
          </a:r>
          <a:endParaRPr lang="en-US" sz="16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5999927" y="28969"/>
        <a:ext cx="2118045" cy="931138"/>
      </dsp:txXfrm>
    </dsp:sp>
    <dsp:sp modelId="{FB1E1DA4-6477-4999-8B5F-ED631F710D7D}">
      <dsp:nvSpPr>
        <dsp:cNvPr id="0" name=""/>
        <dsp:cNvSpPr/>
      </dsp:nvSpPr>
      <dsp:spPr>
        <a:xfrm>
          <a:off x="0" y="1676396"/>
          <a:ext cx="8686800" cy="2820913"/>
        </a:xfrm>
        <a:prstGeom prst="roundRect">
          <a:avLst>
            <a:gd name="adj" fmla="val 10000"/>
          </a:avLst>
        </a:prstGeom>
        <a:solidFill>
          <a:srgbClr val="F5FD91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3">
              <a:hueOff val="-8389470"/>
              <a:satOff val="-25119"/>
              <a:lumOff val="-3137"/>
              <a:alphaOff val="0"/>
              <a:alpha val="45000"/>
              <a:satMod val="120000"/>
            </a:schemeClr>
          </a:glo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91440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solidFill>
                <a:schemeClr val="accent1">
                  <a:lumMod val="75000"/>
                </a:schemeClr>
              </a:solidFill>
            </a:rPr>
            <a:t>ALL LEAD TO </a:t>
          </a:r>
          <a:br>
            <a:rPr lang="en-US" sz="3200" b="1" kern="1200" dirty="0" smtClean="0">
              <a:solidFill>
                <a:schemeClr val="accent1">
                  <a:lumMod val="75000"/>
                </a:schemeClr>
              </a:solidFill>
            </a:rPr>
          </a:br>
          <a:r>
            <a:rPr lang="en-US" sz="3200" b="1" kern="1200" dirty="0" smtClean="0">
              <a:solidFill>
                <a:schemeClr val="accent1">
                  <a:lumMod val="75000"/>
                </a:schemeClr>
              </a:solidFill>
            </a:rPr>
            <a:t>MORE EFFECTIVE</a:t>
          </a:r>
          <a:br>
            <a:rPr lang="en-US" sz="3200" b="1" kern="1200" dirty="0" smtClean="0">
              <a:solidFill>
                <a:schemeClr val="accent1">
                  <a:lumMod val="75000"/>
                </a:schemeClr>
              </a:solidFill>
            </a:rPr>
          </a:br>
          <a:r>
            <a:rPr lang="en-US" sz="4400" b="1" kern="1200" dirty="0" smtClean="0">
              <a:solidFill>
                <a:schemeClr val="accent1">
                  <a:lumMod val="75000"/>
                </a:schemeClr>
              </a:solidFill>
            </a:rPr>
            <a:t>DIGITAL COLLABORATION</a:t>
          </a:r>
        </a:p>
      </dsp:txBody>
      <dsp:txXfrm>
        <a:off x="82622" y="1759018"/>
        <a:ext cx="6990412" cy="2655669"/>
      </dsp:txXfrm>
    </dsp:sp>
    <dsp:sp modelId="{DD965A54-D03C-46D0-83A1-B605358D9587}">
      <dsp:nvSpPr>
        <dsp:cNvPr id="0" name=""/>
        <dsp:cNvSpPr/>
      </dsp:nvSpPr>
      <dsp:spPr>
        <a:xfrm>
          <a:off x="1204950" y="1033503"/>
          <a:ext cx="642899" cy="642899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>
        <a:off x="1349602" y="1033503"/>
        <a:ext cx="353595" cy="483781"/>
      </dsp:txXfrm>
    </dsp:sp>
    <dsp:sp modelId="{08B8413A-9778-4111-AAFD-657C0C7E1739}">
      <dsp:nvSpPr>
        <dsp:cNvPr id="0" name=""/>
        <dsp:cNvSpPr/>
      </dsp:nvSpPr>
      <dsp:spPr>
        <a:xfrm>
          <a:off x="4115868" y="990597"/>
          <a:ext cx="642899" cy="642899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-4238610"/>
            <a:satOff val="-11332"/>
            <a:lumOff val="-550"/>
            <a:alphaOff val="0"/>
          </a:schemeClr>
        </a:solidFill>
        <a:ln w="19050" cap="flat" cmpd="sng" algn="ctr">
          <a:solidFill>
            <a:schemeClr val="accent3">
              <a:tint val="40000"/>
              <a:alpha val="90000"/>
              <a:hueOff val="-4238610"/>
              <a:satOff val="-11332"/>
              <a:lumOff val="-55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>
        <a:off x="4260520" y="990597"/>
        <a:ext cx="353595" cy="483781"/>
      </dsp:txXfrm>
    </dsp:sp>
    <dsp:sp modelId="{63324664-786A-431F-B17F-56A70F8E5B2E}">
      <dsp:nvSpPr>
        <dsp:cNvPr id="0" name=""/>
        <dsp:cNvSpPr/>
      </dsp:nvSpPr>
      <dsp:spPr>
        <a:xfrm>
          <a:off x="7059857" y="990599"/>
          <a:ext cx="642899" cy="642899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-8477219"/>
            <a:satOff val="-22663"/>
            <a:lumOff val="-1101"/>
            <a:alphaOff val="0"/>
          </a:schemeClr>
        </a:solidFill>
        <a:ln w="19050" cap="flat" cmpd="sng" algn="ctr">
          <a:solidFill>
            <a:schemeClr val="accent3">
              <a:tint val="40000"/>
              <a:alpha val="90000"/>
              <a:hueOff val="-8477219"/>
              <a:satOff val="-22663"/>
              <a:lumOff val="-110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>
        <a:off x="7204509" y="990599"/>
        <a:ext cx="353595" cy="4837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8B8DF-24AD-4F40-BBFC-89725AEAF415}" type="datetimeFigureOut">
              <a:rPr lang="en-US" smtClean="0"/>
              <a:pPr/>
              <a:t>2/28/2013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352DE-026B-4B56-8316-D39959E3BD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3304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9D4B4-0EC2-42AE-ABEC-26842DCC58CF}" type="datetimeFigureOut">
              <a:rPr lang="en-US" smtClean="0"/>
              <a:pPr/>
              <a:t>2/28/2013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105E4-9E70-4B8C-B294-1B0219D999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126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105E4-9E70-4B8C-B294-1B0219D9996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378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dirty="0" smtClean="0"/>
              <a:t>Press F5 or enter presentation mode to view the poll
In an emergency during your presentation, if the poll isn't showing, navigate to this link in your web browser:
http://www.polleverywhere.com/multiple_choice_polls/MTM1NjE2NDAxNQ</a:t>
            </a:r>
          </a:p>
          <a:p>
            <a:pPr>
              <a:spcBef>
                <a:spcPct val="0"/>
              </a:spcBef>
            </a:pPr>
            <a:endParaRPr lang="en-US" dirty="0" smtClean="0"/>
          </a:p>
          <a:p>
            <a:pPr>
              <a:spcBef>
                <a:spcPct val="0"/>
              </a:spcBef>
            </a:pPr>
            <a:r>
              <a:rPr lang="en-US" dirty="0" smtClean="0"/>
              <a:t>If you like, you can use this slide as a template for your own voting slides. You might use a slide like this if you feel your audience would</a:t>
            </a:r>
            <a:r>
              <a:rPr lang="en-US" baseline="0" dirty="0" smtClean="0"/>
              <a:t> benefit from </a:t>
            </a:r>
            <a:r>
              <a:rPr lang="en-US" dirty="0" smtClean="0"/>
              <a:t>the</a:t>
            </a:r>
            <a:r>
              <a:rPr lang="en-US" baseline="0" dirty="0" smtClean="0"/>
              <a:t> picture showing a text message on a phone.</a:t>
            </a:r>
            <a:endParaRPr lang="en-US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41FF443-286A-4B56-B134-A4259059825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NOTES:</a:t>
            </a:r>
            <a:endParaRPr lang="en-US" baseline="0" dirty="0" smtClean="0"/>
          </a:p>
          <a:p>
            <a:r>
              <a:rPr lang="en-US" baseline="0" dirty="0" smtClean="0"/>
              <a:t>* You must be using PowerPoint on Windows to show polls embedded in PowerPoint. Please use the Mac Presenter Application (www.polleverywhere.com/macpresenter) if you are on a Mac.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9D562E-A114-423C-B964-C6C5D81C9606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105E4-9E70-4B8C-B294-1B0219D99967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0" y="-152400"/>
            <a:ext cx="10398265" cy="71553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9600" y="957601"/>
            <a:ext cx="7772400" cy="860425"/>
          </a:xfrm>
        </p:spPr>
        <p:txBody>
          <a:bodyPr anchor="b" anchorCtr="0"/>
          <a:lstStyle>
            <a:lvl1pPr algn="l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676400"/>
            <a:ext cx="7753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90600"/>
            <a:ext cx="5111750" cy="46783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87" y="1295401"/>
            <a:ext cx="2855913" cy="4373563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228600" y="762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35600" y="593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5111750" cy="4678363"/>
          </a:xfrm>
        </p:spPr>
        <p:txBody>
          <a:bodyPr/>
          <a:lstStyle>
            <a:lvl1pPr>
              <a:defRPr sz="32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8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4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20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20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62600" y="1524000"/>
            <a:ext cx="2855913" cy="4373563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0" y="457200"/>
            <a:ext cx="6858000" cy="639763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210600" y="974400"/>
            <a:ext cx="6876000" cy="457200"/>
          </a:xfrm>
        </p:spPr>
        <p:txBody>
          <a:bodyPr>
            <a:normAutofit/>
          </a:bodyPr>
          <a:lstStyle>
            <a:lvl1pPr>
              <a:buFontTx/>
              <a:buNone/>
              <a:defRPr sz="20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199"/>
            <a:ext cx="3962400" cy="33813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43000" y="304800"/>
            <a:ext cx="6934200" cy="4267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762000"/>
            <a:ext cx="3962400" cy="804863"/>
          </a:xfrm>
        </p:spPr>
        <p:txBody>
          <a:bodyPr>
            <a:normAutofit/>
          </a:bodyPr>
          <a:lstStyle>
            <a:lvl1pPr marL="0" indent="0">
              <a:lnSpc>
                <a:spcPts val="1400"/>
              </a:lnSpc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48600" y="503239"/>
            <a:ext cx="1219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03237"/>
            <a:ext cx="7162800" cy="6278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279E1C-ED0F-410D-B7FC-AA191464D1C4}" type="datetimeFigureOut">
              <a:rPr lang="en-US"/>
              <a:pPr>
                <a:defRPr/>
              </a:pPr>
              <a:t>2/28/2013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B7F82-03AA-4150-B35D-33EFB4BE5E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139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399"/>
            <a:ext cx="83058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3">
                  <a:lumMod val="50000"/>
                </a:schemeClr>
              </a:buClr>
              <a:buFont typeface="Arial" pitchFamily="34" charset="0"/>
              <a:buChar char="•"/>
              <a:defRPr sz="2400" b="0"/>
            </a:lvl1pPr>
            <a:lvl2pPr marL="684213" indent="-227013">
              <a:lnSpc>
                <a:spcPts val="2600"/>
              </a:lnSpc>
              <a:buClr>
                <a:schemeClr val="accent3">
                  <a:lumMod val="50000"/>
                </a:schemeClr>
              </a:buClr>
              <a:defRPr sz="2000"/>
            </a:lvl2pPr>
            <a:lvl3pPr marL="1087438" indent="-173038">
              <a:lnSpc>
                <a:spcPts val="2600"/>
              </a:lnSpc>
              <a:buClr>
                <a:schemeClr val="accent3">
                  <a:lumMod val="50000"/>
                </a:schemeClr>
              </a:buClr>
              <a:defRPr sz="1800"/>
            </a:lvl3pPr>
            <a:lvl4pPr marL="1541463" indent="-169863">
              <a:lnSpc>
                <a:spcPts val="2600"/>
              </a:lnSpc>
              <a:buClr>
                <a:schemeClr val="accent3">
                  <a:lumMod val="50000"/>
                </a:schemeClr>
              </a:buClr>
              <a:defRPr sz="1600"/>
            </a:lvl4pPr>
            <a:lvl5pPr marL="2001838" indent="-173038">
              <a:lnSpc>
                <a:spcPts val="2600"/>
              </a:lnSpc>
              <a:buClr>
                <a:schemeClr val="accent3">
                  <a:lumMod val="50000"/>
                </a:schemeClr>
              </a:buCl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810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48400" y="6653837"/>
            <a:ext cx="2895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638075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>
            <a:lvl1pPr>
              <a:buClr>
                <a:schemeClr val="accent3">
                  <a:lumMod val="50000"/>
                </a:schemeClr>
              </a:buCl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381000" y="31302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81000" y="17118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381000" y="24210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381000" y="37692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381000" y="44784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381000" y="52578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87178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37160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295401"/>
            <a:ext cx="4038600" cy="4525964"/>
          </a:xfrm>
        </p:spPr>
        <p:txBody>
          <a:bodyPr/>
          <a:lstStyle>
            <a:lvl1pPr>
              <a:buClr>
                <a:schemeClr val="bg1">
                  <a:lumMod val="95000"/>
                </a:schemeClr>
              </a:buClr>
              <a:defRPr sz="2400"/>
            </a:lvl1pPr>
            <a:lvl2pPr>
              <a:buClr>
                <a:schemeClr val="bg1">
                  <a:lumMod val="95000"/>
                </a:schemeClr>
              </a:buClr>
              <a:defRPr sz="2000"/>
            </a:lvl2pPr>
            <a:lvl3pPr>
              <a:buClr>
                <a:schemeClr val="bg1">
                  <a:lumMod val="95000"/>
                </a:schemeClr>
              </a:buClr>
              <a:defRPr sz="2000"/>
            </a:lvl3pPr>
            <a:lvl4pPr>
              <a:buClr>
                <a:schemeClr val="bg1">
                  <a:lumMod val="95000"/>
                </a:schemeClr>
              </a:buClr>
              <a:defRPr sz="1800"/>
            </a:lvl4pPr>
            <a:lvl5pPr>
              <a:buClr>
                <a:schemeClr val="bg1">
                  <a:lumMod val="95000"/>
                </a:schemeClr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1295401"/>
            <a:ext cx="4038600" cy="4525964"/>
          </a:xfrm>
        </p:spPr>
        <p:txBody>
          <a:bodyPr/>
          <a:lstStyle>
            <a:lvl1pPr>
              <a:buClr>
                <a:schemeClr val="bg1">
                  <a:lumMod val="95000"/>
                </a:schemeClr>
              </a:buClr>
              <a:defRPr sz="2400"/>
            </a:lvl1pPr>
            <a:lvl2pPr>
              <a:buClr>
                <a:schemeClr val="bg1">
                  <a:lumMod val="95000"/>
                </a:schemeClr>
              </a:buClr>
              <a:defRPr sz="2000"/>
            </a:lvl2pPr>
            <a:lvl3pPr>
              <a:buClr>
                <a:schemeClr val="bg1">
                  <a:lumMod val="95000"/>
                </a:schemeClr>
              </a:buClr>
              <a:defRPr sz="2000"/>
            </a:lvl3pPr>
            <a:lvl4pPr>
              <a:buClr>
                <a:schemeClr val="bg1">
                  <a:lumMod val="95000"/>
                </a:schemeClr>
              </a:buClr>
              <a:defRPr sz="1800"/>
            </a:lvl4pPr>
            <a:lvl5pPr>
              <a:buClr>
                <a:schemeClr val="bg1">
                  <a:lumMod val="95000"/>
                </a:schemeClr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>
          <a:xfrm>
            <a:off x="457200" y="6638075"/>
            <a:ext cx="2133600" cy="365125"/>
          </a:xfrm>
        </p:spPr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1"/>
            <a:ext cx="23622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2971800" y="1447801"/>
            <a:ext cx="5715000" cy="152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3048000"/>
            <a:ext cx="23622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5"/>
          </p:nvPr>
        </p:nvSpPr>
        <p:spPr>
          <a:xfrm>
            <a:off x="2971800" y="3048000"/>
            <a:ext cx="5715000" cy="152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76200" y="34290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2857500" y="34290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4"/>
          </p:nvPr>
        </p:nvSpPr>
        <p:spPr>
          <a:xfrm>
            <a:off x="5638800" y="34290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5"/>
          </p:nvPr>
        </p:nvSpPr>
        <p:spPr>
          <a:xfrm>
            <a:off x="76200" y="1447801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16"/>
          </p:nvPr>
        </p:nvSpPr>
        <p:spPr>
          <a:xfrm>
            <a:off x="2857500" y="1447801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half" idx="17"/>
          </p:nvPr>
        </p:nvSpPr>
        <p:spPr>
          <a:xfrm>
            <a:off x="5638800" y="1447801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" y="1447801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27432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200" y="1752601"/>
            <a:ext cx="4040188" cy="4068763"/>
          </a:xfrm>
        </p:spPr>
        <p:txBody>
          <a:bodyPr/>
          <a:lstStyle>
            <a:lvl1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2000"/>
            </a:lvl1pPr>
            <a:lvl2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2000"/>
            </a:lvl2pPr>
            <a:lvl3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1800"/>
            </a:lvl3pPr>
            <a:lvl4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1600"/>
            </a:lvl4pPr>
            <a:lvl5pPr>
              <a:lnSpc>
                <a:spcPct val="100000"/>
              </a:lnSpc>
              <a:buClr>
                <a:schemeClr val="bg1">
                  <a:lumMod val="95000"/>
                </a:schemeClr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039" y="1752601"/>
            <a:ext cx="4041775" cy="4068763"/>
          </a:xfrm>
        </p:spPr>
        <p:txBody>
          <a:bodyPr/>
          <a:lstStyle>
            <a:lvl1pPr>
              <a:buClr>
                <a:schemeClr val="bg1">
                  <a:lumMod val="95000"/>
                </a:schemeClr>
              </a:buClr>
              <a:defRPr sz="2000"/>
            </a:lvl1pPr>
            <a:lvl2pPr>
              <a:buClr>
                <a:schemeClr val="bg1">
                  <a:lumMod val="95000"/>
                </a:schemeClr>
              </a:buClr>
              <a:defRPr sz="2000"/>
            </a:lvl2pPr>
            <a:lvl3pPr>
              <a:buClr>
                <a:schemeClr val="bg1">
                  <a:lumMod val="95000"/>
                </a:schemeClr>
              </a:buClr>
              <a:defRPr sz="1800"/>
            </a:lvl3pPr>
            <a:lvl4pPr>
              <a:buClr>
                <a:schemeClr val="bg1">
                  <a:lumMod val="95000"/>
                </a:schemeClr>
              </a:buClr>
              <a:defRPr sz="1600"/>
            </a:lvl4pPr>
            <a:lvl5pPr>
              <a:buClr>
                <a:schemeClr val="bg1">
                  <a:lumMod val="95000"/>
                </a:schemeClr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2"/>
          </p:nvPr>
        </p:nvSpPr>
        <p:spPr>
          <a:xfrm>
            <a:off x="4494212" y="1447802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27432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9400" y="6696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219200" y="4572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914400" y="974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6397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200" y="808364"/>
            <a:ext cx="8229600" cy="5059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48400" y="6653837"/>
            <a:ext cx="2895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638075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57800" y="2895600"/>
            <a:ext cx="1219200" cy="106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10200" y="2667000"/>
            <a:ext cx="1447800" cy="1371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61" r:id="rId6"/>
    <p:sldLayoutId id="2147483662" r:id="rId7"/>
    <p:sldLayoutId id="2147483653" r:id="rId8"/>
    <p:sldLayoutId id="2147483654" r:id="rId9"/>
    <p:sldLayoutId id="2147483655" r:id="rId10"/>
    <p:sldLayoutId id="2147483656" r:id="rId11"/>
    <p:sldLayoutId id="2147483664" r:id="rId12"/>
    <p:sldLayoutId id="2147483657" r:id="rId13"/>
    <p:sldLayoutId id="2147483658" r:id="rId14"/>
    <p:sldLayoutId id="2147483659" r:id="rId15"/>
    <p:sldLayoutId id="2147483665" r:id="rId16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Clr>
          <a:schemeClr val="bg1">
            <a:lumMod val="95000"/>
          </a:schemeClr>
        </a:buClr>
        <a:buFont typeface="Arial" pitchFamily="34" charset="0"/>
        <a:buChar char="•"/>
        <a:defRPr sz="3600" b="1" kern="1200" baseline="0">
          <a:solidFill>
            <a:schemeClr val="bg1"/>
          </a:solidFill>
          <a:latin typeface="+mj-lt"/>
          <a:ea typeface="+mj-ea"/>
          <a:cs typeface="Segoe UI" pitchFamily="34" charset="0"/>
        </a:defRPr>
      </a:lvl1pPr>
    </p:titleStyle>
    <p:bodyStyle>
      <a:lvl1pPr marL="173038" indent="-173038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Segoe UI" pitchFamily="34" charset="0"/>
        </a:defRPr>
      </a:lvl1pPr>
      <a:lvl2pPr marL="627063" indent="-169863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Segoe UI" pitchFamily="34" charset="0"/>
        </a:defRPr>
      </a:lvl2pPr>
      <a:lvl3pPr marL="1030288" indent="-115888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Segoe UI" pitchFamily="34" charset="0"/>
        </a:defRPr>
      </a:lvl3pPr>
      <a:lvl4pPr marL="1482725" indent="-111125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Segoe UI" pitchFamily="34" charset="0"/>
        </a:defRPr>
      </a:lvl4pPr>
      <a:lvl5pPr marL="1944688" indent="-115888" algn="l" defTabSz="914400" rtl="0" eaLnBrk="1" latinLnBrk="0" hangingPunct="1">
        <a:lnSpc>
          <a:spcPct val="100000"/>
        </a:lnSpc>
        <a:spcBef>
          <a:spcPct val="20000"/>
        </a:spcBef>
        <a:buClr>
          <a:schemeClr val="bg1">
            <a:lumMod val="95000"/>
          </a:schemeClr>
        </a:buClr>
        <a:buSzPct val="70000"/>
        <a:buFont typeface="Arial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Segoe UI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" Type="http://schemas.openxmlformats.org/officeDocument/2006/relationships/video" Target="http://www.youtube.com/v/ufVnMDVskLo?color2=FBE9EC&amp;version=3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digitalcollaboration.blogspot.com/" TargetMode="External"/><Relationship Id="rId2" Type="http://schemas.openxmlformats.org/officeDocument/2006/relationships/hyperlink" Target="https://digitalcollaborationpolling.wikispaces.com/" TargetMode="Externa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7" Type="http://schemas.openxmlformats.org/officeDocument/2006/relationships/image" Target="../media/image20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gif"/><Relationship Id="rId5" Type="http://schemas.openxmlformats.org/officeDocument/2006/relationships/image" Target="../media/image18.png"/><Relationship Id="rId4" Type="http://schemas.openxmlformats.org/officeDocument/2006/relationships/image" Target="../media/image17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6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wm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1.jpeg"/><Relationship Id="rId5" Type="http://schemas.openxmlformats.org/officeDocument/2006/relationships/image" Target="../media/image40.wmf"/><Relationship Id="rId4" Type="http://schemas.openxmlformats.org/officeDocument/2006/relationships/image" Target="../media/image39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http://www.youtube.com/v/xI8U-X7dJXQ?hl=en_US&amp;version=3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wmf"/><Relationship Id="rId4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1447800"/>
            <a:ext cx="6114600" cy="1328399"/>
          </a:xfrm>
        </p:spPr>
        <p:txBody>
          <a:bodyPr/>
          <a:lstStyle/>
          <a:p>
            <a:pPr algn="ctr"/>
            <a:r>
              <a:rPr lang="en-US" dirty="0" smtClean="0"/>
              <a:t>Digital Collaboration to </a:t>
            </a:r>
            <a:br>
              <a:rPr lang="en-US" dirty="0" smtClean="0"/>
            </a:br>
            <a:r>
              <a:rPr lang="en-US" dirty="0" smtClean="0"/>
              <a:t>Increase Student Learning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81400"/>
            <a:ext cx="7753800" cy="685800"/>
          </a:xfrm>
        </p:spPr>
        <p:txBody>
          <a:bodyPr/>
          <a:lstStyle/>
          <a:p>
            <a:pPr algn="ctr"/>
            <a:r>
              <a:rPr lang="en-US" dirty="0" smtClean="0"/>
              <a:t>Mary Jo Davis &amp; Ray Francis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819400"/>
            <a:ext cx="8229600" cy="639763"/>
          </a:xfrm>
        </p:spPr>
        <p:txBody>
          <a:bodyPr/>
          <a:lstStyle/>
          <a:p>
            <a:pPr algn="ctr">
              <a:buNone/>
            </a:pPr>
            <a:r>
              <a:rPr lang="en-US" sz="7200" dirty="0" smtClean="0"/>
              <a:t>STORYTELLING</a:t>
            </a:r>
            <a:endParaRPr lang="en-US" sz="4400" dirty="0"/>
          </a:p>
        </p:txBody>
      </p:sp>
      <p:pic>
        <p:nvPicPr>
          <p:cNvPr id="8194" name="Picture 2" descr="C:\Users\davis1mj\AppData\Local\Microsoft\Windows\Temporary Internet Files\Content.IE5\G7LXTE44\MC90039084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81000"/>
            <a:ext cx="1538935" cy="181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davis1mj\AppData\Local\Microsoft\Windows\Temporary Internet Files\Content.IE5\G7LXTE44\MC90011636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4876800"/>
            <a:ext cx="1825625" cy="152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davis1mj\AppData\Local\Microsoft\Windows\Temporary Internet Files\Content.IE5\G7LXTE44\MC90005668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42722"/>
            <a:ext cx="1787652" cy="1687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762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152400"/>
            <a:ext cx="8229600" cy="14478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Storytelling in a real classroom &amp; shared by a real teacher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85800" y="2133600"/>
            <a:ext cx="7696200" cy="38862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00200" y="365760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pic>
        <p:nvPicPr>
          <p:cNvPr id="12" name="ufVnMDVskLo?color2=FBE9EC&amp;version=3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19200" y="1476375"/>
            <a:ext cx="69342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92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0" y="4038600"/>
            <a:ext cx="9296400" cy="838200"/>
          </a:xfrm>
        </p:spPr>
        <p:txBody>
          <a:bodyPr>
            <a:noAutofit/>
          </a:bodyPr>
          <a:lstStyle/>
          <a:p>
            <a:pPr marL="628650" indent="-571500">
              <a:buFont typeface="Wingdings" pitchFamily="2" charset="2"/>
              <a:buChar char="ü"/>
            </a:pPr>
            <a:r>
              <a:rPr lang="en-US" sz="3600" dirty="0" smtClean="0"/>
              <a:t>Students with problems communicating</a:t>
            </a:r>
            <a:endParaRPr lang="en-US" sz="3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152400"/>
            <a:ext cx="8991600" cy="1524000"/>
          </a:xfrm>
        </p:spPr>
        <p:txBody>
          <a:bodyPr/>
          <a:lstStyle/>
          <a:p>
            <a:pPr algn="ctr">
              <a:buNone/>
            </a:pPr>
            <a:r>
              <a:rPr lang="en-US" sz="4000" dirty="0" smtClean="0"/>
              <a:t>Storytelling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sz="3200" dirty="0">
                <a:solidFill>
                  <a:srgbClr val="FFC000"/>
                </a:solidFill>
              </a:rPr>
              <a:t>A</a:t>
            </a:r>
            <a:r>
              <a:rPr lang="en-US" sz="3200" dirty="0" smtClean="0">
                <a:solidFill>
                  <a:srgbClr val="FFC000"/>
                </a:solidFill>
              </a:rPr>
              <a:t> valuable tool for many reasons</a:t>
            </a:r>
            <a:endParaRPr lang="en-US" sz="3200" dirty="0">
              <a:solidFill>
                <a:srgbClr val="FFC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52400" y="1905000"/>
            <a:ext cx="8305800" cy="838200"/>
          </a:xfrm>
        </p:spPr>
        <p:txBody>
          <a:bodyPr/>
          <a:lstStyle/>
          <a:p>
            <a:pPr marL="628650" indent="-571500">
              <a:buFont typeface="Wingdings" pitchFamily="2" charset="2"/>
              <a:buChar char="ü"/>
            </a:pPr>
            <a:r>
              <a:rPr lang="en-US" sz="3600" dirty="0" smtClean="0"/>
              <a:t>Help students find their voice</a:t>
            </a:r>
            <a:endParaRPr lang="en-US" sz="36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152400" y="2971800"/>
            <a:ext cx="8305800" cy="838200"/>
          </a:xfrm>
        </p:spPr>
        <p:txBody>
          <a:bodyPr/>
          <a:lstStyle/>
          <a:p>
            <a:pPr marL="628650" indent="-571500">
              <a:buFont typeface="Wingdings" pitchFamily="2" charset="2"/>
              <a:buChar char="ü"/>
            </a:pPr>
            <a:r>
              <a:rPr lang="en-US" sz="3600" dirty="0" smtClean="0"/>
              <a:t>Discuss difficult issues</a:t>
            </a:r>
            <a:endParaRPr lang="en-US" sz="36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152400" y="5029200"/>
            <a:ext cx="8991600" cy="8382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>
                <a:solidFill>
                  <a:srgbClr val="FFC000"/>
                </a:solidFill>
              </a:rPr>
              <a:t>Why do YOU think </a:t>
            </a:r>
            <a:br>
              <a:rPr lang="en-US" sz="3200" dirty="0" smtClean="0">
                <a:solidFill>
                  <a:srgbClr val="FFC000"/>
                </a:solidFill>
              </a:rPr>
            </a:br>
            <a:r>
              <a:rPr lang="en-US" sz="3200" dirty="0" smtClean="0">
                <a:solidFill>
                  <a:srgbClr val="FFC000"/>
                </a:solidFill>
              </a:rPr>
              <a:t>storytelling is valuable?</a:t>
            </a:r>
            <a:endParaRPr lang="en-US" sz="32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71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152400" y="0"/>
            <a:ext cx="9372600" cy="109696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Storytelling—as a classroom tool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33400" y="1295400"/>
            <a:ext cx="8305800" cy="83820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rgbClr val="FFC000"/>
                </a:solidFill>
              </a:rPr>
              <a:t>Students can tell stories in many ways</a:t>
            </a:r>
            <a:endParaRPr lang="en-US" sz="3200" dirty="0">
              <a:solidFill>
                <a:srgbClr val="FFC000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381000" y="1828800"/>
            <a:ext cx="8763000" cy="2362200"/>
          </a:xfrm>
        </p:spPr>
        <p:txBody>
          <a:bodyPr>
            <a:noAutofit/>
          </a:bodyPr>
          <a:lstStyle/>
          <a:p>
            <a:pPr marL="342900" indent="-285750">
              <a:buFont typeface="Wingdings" pitchFamily="2" charset="2"/>
              <a:buChar char="ü"/>
            </a:pPr>
            <a:r>
              <a:rPr lang="en-US" sz="3200" dirty="0" smtClean="0"/>
              <a:t>Pictures</a:t>
            </a:r>
          </a:p>
          <a:p>
            <a:pPr marL="342900" indent="-285750">
              <a:buFont typeface="Wingdings" pitchFamily="2" charset="2"/>
              <a:buChar char="ü"/>
            </a:pPr>
            <a:r>
              <a:rPr lang="en-US" sz="3200" dirty="0" smtClean="0"/>
              <a:t>Audio narratives—more privacy w/o images</a:t>
            </a:r>
          </a:p>
          <a:p>
            <a:pPr marL="342900" indent="-285750">
              <a:buFont typeface="Wingdings" pitchFamily="2" charset="2"/>
              <a:buChar char="ü"/>
            </a:pPr>
            <a:r>
              <a:rPr lang="en-US" sz="3200" dirty="0" smtClean="0"/>
              <a:t>Narrated slideshow</a:t>
            </a:r>
          </a:p>
          <a:p>
            <a:pPr marL="342900" indent="-285750">
              <a:buFont typeface="Wingdings" pitchFamily="2" charset="2"/>
              <a:buChar char="ü"/>
            </a:pPr>
            <a:r>
              <a:rPr lang="en-US" sz="3200" dirty="0" smtClean="0"/>
              <a:t>Movie story </a:t>
            </a:r>
          </a:p>
          <a:p>
            <a:r>
              <a:rPr lang="en-US" sz="2800" dirty="0" smtClean="0"/>
              <a:t>  </a:t>
            </a:r>
            <a:endParaRPr lang="en-US" sz="28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381000" y="4419600"/>
            <a:ext cx="8458200" cy="2057400"/>
          </a:xfrm>
          <a:solidFill>
            <a:srgbClr val="F5FD91"/>
          </a:solidFill>
        </p:spPr>
        <p:txBody>
          <a:bodyPr>
            <a:noAutofit/>
          </a:bodyPr>
          <a:lstStyle/>
          <a:p>
            <a:pPr algn="ctr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</a:rPr>
              <a:t>Help students explore new territory, </a:t>
            </a:r>
          </a:p>
          <a:p>
            <a:pPr algn="ctr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</a:rPr>
              <a:t>problem solve,</a:t>
            </a:r>
          </a:p>
          <a:p>
            <a:pPr algn="ctr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</a:rPr>
              <a:t>&amp; learn coping strategies</a:t>
            </a:r>
            <a:endParaRPr lang="en-US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54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buNone/>
            </a:pPr>
            <a:r>
              <a:rPr lang="en-US" smtClean="0"/>
              <a:t>Storytelling in many forms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52400" y="2133600"/>
            <a:ext cx="8763000" cy="3810000"/>
          </a:xfrm>
        </p:spPr>
        <p:txBody>
          <a:bodyPr>
            <a:noAutofit/>
          </a:bodyPr>
          <a:lstStyle/>
          <a:p>
            <a:pPr algn="ctr"/>
            <a:r>
              <a:rPr lang="en-US" sz="6600" dirty="0" smtClean="0"/>
              <a:t>Wikis</a:t>
            </a:r>
            <a:endParaRPr lang="en-US" sz="1600" dirty="0" smtClean="0"/>
          </a:p>
          <a:p>
            <a:pPr algn="ctr"/>
            <a:r>
              <a:rPr lang="en-US" sz="1600" dirty="0" smtClean="0">
                <a:solidFill>
                  <a:schemeClr val="tx1"/>
                </a:solidFill>
                <a:hlinkClick r:id="rId2"/>
              </a:rPr>
              <a:t>Wiki on Digital Collaboration</a:t>
            </a:r>
            <a:endParaRPr lang="en-US" sz="6600" dirty="0" smtClean="0">
              <a:solidFill>
                <a:schemeClr val="tx1"/>
              </a:solidFill>
            </a:endParaRPr>
          </a:p>
          <a:p>
            <a:pPr algn="ctr"/>
            <a:r>
              <a:rPr lang="en-US" sz="6600" dirty="0" smtClean="0"/>
              <a:t>Blogs</a:t>
            </a:r>
          </a:p>
          <a:p>
            <a:pPr algn="ctr"/>
            <a:r>
              <a:rPr lang="en-US" sz="1600" dirty="0" smtClean="0">
                <a:solidFill>
                  <a:srgbClr val="FFC001"/>
                </a:solidFill>
                <a:hlinkClick r:id="rId3"/>
              </a:rPr>
              <a:t>Blog discussing digital collaboration tools</a:t>
            </a:r>
            <a:endParaRPr lang="en-US" sz="1600" dirty="0">
              <a:solidFill>
                <a:srgbClr val="FFC00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" y="990600"/>
            <a:ext cx="8610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" algn="ctr"/>
            <a:r>
              <a:rPr lang="en-US" sz="2800" dirty="0">
                <a:solidFill>
                  <a:srgbClr val="FFC000"/>
                </a:solidFill>
              </a:rPr>
              <a:t>Technologies to create storytelling output</a:t>
            </a:r>
          </a:p>
        </p:txBody>
      </p:sp>
    </p:spTree>
    <p:extLst>
      <p:ext uri="{BB962C8B-B14F-4D97-AF65-F5344CB8AC3E}">
        <p14:creationId xmlns:p14="http://schemas.microsoft.com/office/powerpoint/2010/main" val="211457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600200"/>
            <a:ext cx="8229600" cy="3505200"/>
          </a:xfrm>
        </p:spPr>
        <p:txBody>
          <a:bodyPr/>
          <a:lstStyle/>
          <a:p>
            <a:pPr algn="ctr">
              <a:buNone/>
            </a:pPr>
            <a:r>
              <a:rPr lang="en-US" sz="7200" dirty="0" smtClean="0"/>
              <a:t>POLLING</a:t>
            </a:r>
            <a:endParaRPr lang="en-US" sz="7200" dirty="0"/>
          </a:p>
        </p:txBody>
      </p:sp>
      <p:pic>
        <p:nvPicPr>
          <p:cNvPr id="9218" name="Picture 2" descr="C:\Users\davis1mj\AppData\Local\Microsoft\Windows\Temporary Internet Files\Content.IE5\FFDZW70W\MC90028092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436198"/>
            <a:ext cx="1943477" cy="2014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davis1mj\AppData\Local\Microsoft\Windows\Temporary Internet Files\Content.IE5\COGZU4ST\MC91021771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775427"/>
            <a:ext cx="1826057" cy="133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davis1mj\AppData\Local\Microsoft\Windows\Temporary Internet Files\Content.IE5\G7LXTE44\MC900056974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28600"/>
            <a:ext cx="3738068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562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648200" y="2971800"/>
            <a:ext cx="4267200" cy="342900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en-US" sz="5400" dirty="0" smtClean="0"/>
              <a:t>Don’t fear technology, </a:t>
            </a:r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en-US" sz="5400" dirty="0" smtClean="0"/>
              <a:t>embrace it!</a:t>
            </a:r>
          </a:p>
          <a:p>
            <a:endParaRPr lang="en-US" sz="4400" dirty="0"/>
          </a:p>
          <a:p>
            <a:endParaRPr lang="en-US" dirty="0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81000" y="1600200"/>
            <a:ext cx="8251200" cy="1066800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en-US" sz="3600" dirty="0" smtClean="0">
                <a:solidFill>
                  <a:srgbClr val="FFC000"/>
                </a:solidFill>
              </a:rPr>
              <a:t>Add student input during </a:t>
            </a:r>
          </a:p>
          <a:p>
            <a:pPr algn="ctr">
              <a:spcBef>
                <a:spcPts val="0"/>
              </a:spcBef>
            </a:pPr>
            <a:r>
              <a:rPr lang="en-US" sz="3600" dirty="0" smtClean="0">
                <a:solidFill>
                  <a:srgbClr val="FFC000"/>
                </a:solidFill>
              </a:rPr>
              <a:t>discussions with live polling</a:t>
            </a:r>
            <a:endParaRPr lang="en-US" sz="3600" dirty="0">
              <a:solidFill>
                <a:srgbClr val="FFC000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2400" y="152400"/>
            <a:ext cx="8991600" cy="1295400"/>
          </a:xfrm>
        </p:spPr>
        <p:txBody>
          <a:bodyPr/>
          <a:lstStyle/>
          <a:p>
            <a:pPr algn="ctr"/>
            <a:r>
              <a:rPr lang="en-US" dirty="0"/>
              <a:t>Poll Anywhere, Everywhere, </a:t>
            </a:r>
            <a:r>
              <a:rPr lang="en-US" dirty="0" smtClean="0"/>
              <a:t>Anyhow…</a:t>
            </a:r>
            <a:endParaRPr lang="en-US" dirty="0"/>
          </a:p>
        </p:txBody>
      </p:sp>
      <p:pic>
        <p:nvPicPr>
          <p:cNvPr id="10242" name="Picture 2" descr="http://blog.shiftwise.com/wp-content/uploads/2012/01/embrace-vms-technolog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625947"/>
            <a:ext cx="2895600" cy="2004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secure.surveymonkey.com/smassets/anonweb/4.1.16-master/assets/logged-out-logo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720" y="3657600"/>
            <a:ext cx="2857500" cy="3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www.socraticforum.com/images/logo_Forum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506027"/>
            <a:ext cx="3181350" cy="67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0.poll.fm/images/public/pd-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506" y="3657601"/>
            <a:ext cx="2352675" cy="48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720" y="953452"/>
            <a:ext cx="4048125" cy="838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071" y="1077277"/>
            <a:ext cx="1657350" cy="7143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5800" y="5486400"/>
            <a:ext cx="7772400" cy="685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Various polling software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8269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060" name="ShockwaveFlash1" r:id="rId2" imgW="8229600" imgH="6212426"/>
        </mc:Choice>
        <mc:Fallback>
          <p:control name="ShockwaveFlash1" r:id="rId2" imgW="8229600" imgH="6212426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7200" y="274638"/>
                  <a:ext cx="8229600" cy="62118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87737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304800" y="3124200"/>
            <a:ext cx="6096000" cy="2743200"/>
          </a:xfrm>
        </p:spPr>
        <p:txBody>
          <a:bodyPr>
            <a:normAutofit/>
          </a:bodyPr>
          <a:lstStyle/>
          <a:p>
            <a:pPr lvl="1">
              <a:spcAft>
                <a:spcPts val="600"/>
              </a:spcAft>
              <a:buSzPct val="100000"/>
              <a:buFont typeface="Wingdings" pitchFamily="2" charset="2"/>
              <a:buChar char="ü"/>
            </a:pPr>
            <a:r>
              <a:rPr lang="en-US" sz="2800" dirty="0" smtClean="0">
                <a:latin typeface="Comic Sans MS" pitchFamily="66" charset="0"/>
              </a:rPr>
              <a:t>Modify lecture to meet student needs</a:t>
            </a:r>
          </a:p>
          <a:p>
            <a:pPr lvl="1">
              <a:spcAft>
                <a:spcPts val="600"/>
              </a:spcAft>
              <a:buSzPct val="100000"/>
              <a:buFont typeface="Wingdings" pitchFamily="2" charset="2"/>
              <a:buChar char="ü"/>
            </a:pPr>
            <a:r>
              <a:rPr lang="en-US" sz="2800" dirty="0" smtClean="0">
                <a:latin typeface="Comic Sans MS" pitchFamily="66" charset="0"/>
              </a:rPr>
              <a:t>Check for understanding</a:t>
            </a:r>
          </a:p>
          <a:p>
            <a:pPr lvl="1">
              <a:spcAft>
                <a:spcPts val="600"/>
              </a:spcAft>
              <a:buSzPct val="100000"/>
              <a:buFont typeface="Wingdings" pitchFamily="2" charset="2"/>
              <a:buChar char="ü"/>
            </a:pPr>
            <a:r>
              <a:rPr lang="en-US" sz="2800" dirty="0" smtClean="0">
                <a:latin typeface="Comic Sans MS" pitchFamily="66" charset="0"/>
              </a:rPr>
              <a:t>Check if students are grasping difficult concepts or formulas</a:t>
            </a:r>
          </a:p>
          <a:p>
            <a:pPr lvl="1">
              <a:spcAft>
                <a:spcPts val="600"/>
              </a:spcAft>
            </a:pPr>
            <a:endParaRPr lang="en-US" sz="2800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152400"/>
            <a:ext cx="7543800" cy="63976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Polling: not a new concept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81000" y="914400"/>
            <a:ext cx="8251200" cy="4572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Instructors have always asked students for feedback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7200" y="1828800"/>
            <a:ext cx="5791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3200" dirty="0">
                <a:solidFill>
                  <a:srgbClr val="FFC000"/>
                </a:solidFill>
                <a:latin typeface="Comic Sans MS" pitchFamily="66" charset="0"/>
              </a:rPr>
              <a:t>On the fly polling helps to:</a:t>
            </a:r>
          </a:p>
        </p:txBody>
      </p:sp>
      <p:pic>
        <p:nvPicPr>
          <p:cNvPr id="11267" name="Picture 3" descr="C:\Users\davis1mj\AppData\Local\Microsoft\Windows\Temporary Internet Files\Content.IE5\G7LXTE44\MC90009033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136427"/>
            <a:ext cx="3457949" cy="251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152400" y="0"/>
            <a:ext cx="9448800" cy="124936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Digital Collaboration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447800" y="1219200"/>
            <a:ext cx="6400800" cy="838200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>
                <a:solidFill>
                  <a:srgbClr val="FFC000"/>
                </a:solidFill>
              </a:rPr>
              <a:t>How do you define collaboration?</a:t>
            </a:r>
            <a:endParaRPr lang="en-US" sz="2800" dirty="0">
              <a:solidFill>
                <a:srgbClr val="FFC000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685800" y="2895600"/>
            <a:ext cx="3962400" cy="2836800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rgbClr val="FFC000"/>
                </a:solidFill>
              </a:rPr>
              <a:t>To </a:t>
            </a:r>
            <a:r>
              <a:rPr lang="en-US" sz="2400" dirty="0">
                <a:solidFill>
                  <a:srgbClr val="FFC000"/>
                </a:solidFill>
              </a:rPr>
              <a:t>work jointly with others or together especially in an intellectual </a:t>
            </a:r>
            <a:r>
              <a:rPr lang="en-US" sz="2400" dirty="0" smtClean="0">
                <a:solidFill>
                  <a:srgbClr val="FFC000"/>
                </a:solidFill>
              </a:rPr>
              <a:t>endeavor </a:t>
            </a:r>
          </a:p>
          <a:p>
            <a:r>
              <a:rPr lang="en-US" sz="1600" dirty="0" smtClean="0"/>
              <a:t>(from Merriam-Webster online dictionary)</a:t>
            </a:r>
            <a:endParaRPr lang="en-US" sz="2000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4495800" y="2286000"/>
            <a:ext cx="4419600" cy="1447800"/>
          </a:xfrm>
        </p:spPr>
        <p:txBody>
          <a:bodyPr>
            <a:normAutofit lnSpcReduction="10000"/>
          </a:bodyPr>
          <a:lstStyle/>
          <a:p>
            <a:r>
              <a:rPr lang="en-US" sz="2400" dirty="0">
                <a:solidFill>
                  <a:srgbClr val="FFC000"/>
                </a:solidFill>
              </a:rPr>
              <a:t>T</a:t>
            </a:r>
            <a:r>
              <a:rPr lang="en-US" sz="2400" dirty="0" smtClean="0">
                <a:solidFill>
                  <a:srgbClr val="FFC000"/>
                </a:solidFill>
              </a:rPr>
              <a:t>o </a:t>
            </a:r>
            <a:r>
              <a:rPr lang="en-US" sz="2400" dirty="0">
                <a:solidFill>
                  <a:srgbClr val="FFC000"/>
                </a:solidFill>
              </a:rPr>
              <a:t>work, one with another; cooperate, as on a literary </a:t>
            </a:r>
            <a:r>
              <a:rPr lang="en-US" sz="2400" dirty="0" smtClean="0">
                <a:solidFill>
                  <a:srgbClr val="FFC000"/>
                </a:solidFill>
              </a:rPr>
              <a:t>work </a:t>
            </a:r>
          </a:p>
          <a:p>
            <a:r>
              <a:rPr lang="en-US" sz="1700" dirty="0" smtClean="0"/>
              <a:t>(from Dictionary.com)</a:t>
            </a:r>
            <a:endParaRPr lang="en-US" sz="1700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4465320" y="4876800"/>
            <a:ext cx="4648200" cy="1676400"/>
          </a:xfrm>
        </p:spPr>
        <p:txBody>
          <a:bodyPr>
            <a:noAutofit/>
          </a:bodyPr>
          <a:lstStyle/>
          <a:p>
            <a:pPr algn="ctr"/>
            <a:r>
              <a:rPr lang="en-US" sz="2400" dirty="0" smtClean="0"/>
              <a:t> My favorite: </a:t>
            </a:r>
          </a:p>
          <a:p>
            <a:pPr algn="ctr"/>
            <a:r>
              <a:rPr lang="en-US" sz="2400" dirty="0" smtClean="0">
                <a:solidFill>
                  <a:srgbClr val="FFC000"/>
                </a:solidFill>
              </a:rPr>
              <a:t>WORK TOGETHER </a:t>
            </a:r>
          </a:p>
          <a:p>
            <a:pPr algn="ctr"/>
            <a:r>
              <a:rPr lang="en-US" sz="1600" dirty="0" smtClean="0"/>
              <a:t>(from </a:t>
            </a:r>
            <a:r>
              <a:rPr lang="en-US" sz="1600" smtClean="0"/>
              <a:t>Roget’s Thesaurus.com</a:t>
            </a:r>
            <a:r>
              <a:rPr lang="en-US" sz="1600" dirty="0" smtClean="0"/>
              <a:t>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24120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Polling: as a teaching tool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59400" y="914400"/>
            <a:ext cx="8479800" cy="68580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rgbClr val="FFC001"/>
                </a:solidFill>
              </a:rPr>
              <a:t>By polling, an instructor can:</a:t>
            </a:r>
            <a:endParaRPr lang="en-US" sz="3200" dirty="0">
              <a:solidFill>
                <a:srgbClr val="FFC001"/>
              </a:solidFill>
            </a:endParaRPr>
          </a:p>
        </p:txBody>
      </p:sp>
      <p:sp>
        <p:nvSpPr>
          <p:cNvPr id="5" name="Cloud Callout 4"/>
          <p:cNvSpPr/>
          <p:nvPr/>
        </p:nvSpPr>
        <p:spPr>
          <a:xfrm>
            <a:off x="5928360" y="4495800"/>
            <a:ext cx="2667000" cy="1676400"/>
          </a:xfrm>
          <a:prstGeom prst="cloud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Pre/post event surveys</a:t>
            </a:r>
          </a:p>
        </p:txBody>
      </p:sp>
      <p:sp>
        <p:nvSpPr>
          <p:cNvPr id="13" name="Cloud Callout 12"/>
          <p:cNvSpPr/>
          <p:nvPr/>
        </p:nvSpPr>
        <p:spPr>
          <a:xfrm>
            <a:off x="5105400" y="1600200"/>
            <a:ext cx="3352800" cy="1676400"/>
          </a:xfrm>
          <a:prstGeom prst="cloud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Check for understanding</a:t>
            </a:r>
          </a:p>
        </p:txBody>
      </p:sp>
      <p:sp>
        <p:nvSpPr>
          <p:cNvPr id="14" name="Cloud Callout 13"/>
          <p:cNvSpPr/>
          <p:nvPr/>
        </p:nvSpPr>
        <p:spPr>
          <a:xfrm>
            <a:off x="2895600" y="2819400"/>
            <a:ext cx="2667000" cy="1676400"/>
          </a:xfrm>
          <a:prstGeom prst="cloud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KWL info gathering</a:t>
            </a:r>
          </a:p>
        </p:txBody>
      </p:sp>
      <p:sp>
        <p:nvSpPr>
          <p:cNvPr id="15" name="Cloud Callout 14"/>
          <p:cNvSpPr/>
          <p:nvPr/>
        </p:nvSpPr>
        <p:spPr>
          <a:xfrm>
            <a:off x="304800" y="4572000"/>
            <a:ext cx="3200400" cy="1676400"/>
          </a:xfrm>
          <a:prstGeom prst="cloud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Collaboration in class </a:t>
            </a: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/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(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online or f2f)</a:t>
            </a:r>
          </a:p>
        </p:txBody>
      </p:sp>
      <p:sp>
        <p:nvSpPr>
          <p:cNvPr id="16" name="Cloud Callout 15"/>
          <p:cNvSpPr/>
          <p:nvPr/>
        </p:nvSpPr>
        <p:spPr>
          <a:xfrm>
            <a:off x="228600" y="1524000"/>
            <a:ext cx="2667000" cy="1676400"/>
          </a:xfrm>
          <a:prstGeom prst="cloud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Resource</a:t>
            </a:r>
          </a:p>
          <a:p>
            <a:pPr lvl="1"/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evaluation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Polling: as a learning tool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359400" y="914400"/>
            <a:ext cx="8251200" cy="6858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Students can administer their own polls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10" name="Cloud Callout 9"/>
          <p:cNvSpPr/>
          <p:nvPr/>
        </p:nvSpPr>
        <p:spPr>
          <a:xfrm>
            <a:off x="228600" y="1524000"/>
            <a:ext cx="2667000" cy="1676400"/>
          </a:xfrm>
          <a:prstGeom prst="cloud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Data for student research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1" name="Cloud Callout 10"/>
          <p:cNvSpPr/>
          <p:nvPr/>
        </p:nvSpPr>
        <p:spPr>
          <a:xfrm>
            <a:off x="533400" y="4648200"/>
            <a:ext cx="2667000" cy="1676400"/>
          </a:xfrm>
          <a:prstGeom prst="cloud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Improve writing skills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Cloud Callout 11"/>
          <p:cNvSpPr/>
          <p:nvPr/>
        </p:nvSpPr>
        <p:spPr>
          <a:xfrm>
            <a:off x="5867400" y="4343400"/>
            <a:ext cx="2880360" cy="1676400"/>
          </a:xfrm>
          <a:prstGeom prst="cloud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Analyze and synthesize</a:t>
            </a:r>
          </a:p>
          <a:p>
            <a:pPr lvl="1"/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data 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7" name="Cloud Callout 16"/>
          <p:cNvSpPr/>
          <p:nvPr/>
        </p:nvSpPr>
        <p:spPr>
          <a:xfrm>
            <a:off x="6096000" y="1493520"/>
            <a:ext cx="2667000" cy="1676400"/>
          </a:xfrm>
          <a:prstGeom prst="cloud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Group responses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8" name="Cloud Callout 17"/>
          <p:cNvSpPr/>
          <p:nvPr/>
        </p:nvSpPr>
        <p:spPr>
          <a:xfrm>
            <a:off x="2895600" y="2971800"/>
            <a:ext cx="3276600" cy="1676400"/>
          </a:xfrm>
          <a:prstGeom prst="cloud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Promote positive performance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07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3084" name="ShockwaveFlash1" r:id="rId2" imgW="8229600" imgH="6212426"/>
        </mc:Choice>
        <mc:Fallback>
          <p:control name="ShockwaveFlash1" r:id="rId2" imgW="8229600" imgH="6212426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7200" y="274638"/>
                  <a:ext cx="8229600" cy="62118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9906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Situation where polling would </a:t>
            </a:r>
            <a:br>
              <a:rPr lang="en-US" dirty="0" smtClean="0"/>
            </a:br>
            <a:r>
              <a:rPr lang="en-US" dirty="0" smtClean="0"/>
              <a:t>work for you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143000" y="2508748"/>
            <a:ext cx="7239000" cy="22098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Face to face classroom ideas??</a:t>
            </a:r>
          </a:p>
          <a:p>
            <a:pPr algn="ctr"/>
            <a:endParaRPr lang="en-US" sz="3600" dirty="0"/>
          </a:p>
          <a:p>
            <a:pPr algn="ctr"/>
            <a:r>
              <a:rPr lang="en-US" sz="3600" dirty="0" smtClean="0"/>
              <a:t>Online format ideas??</a:t>
            </a:r>
            <a:endParaRPr lang="en-US" sz="3600" dirty="0"/>
          </a:p>
        </p:txBody>
      </p:sp>
      <p:pic>
        <p:nvPicPr>
          <p:cNvPr id="5122" name="Picture 2" descr="C:\Users\davis1mj\AppData\Local\Microsoft\Windows\Temporary Internet Files\Content.IE5\FFDZW70W\MP900399955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" y="5090225"/>
            <a:ext cx="2125980" cy="141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davis1mj\AppData\Local\Microsoft\Windows\Temporary Internet Files\Content.IE5\FFDZW70W\MP900442309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181112"/>
            <a:ext cx="2034540" cy="1356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davis1mj\AppData\Local\Microsoft\Windows\Temporary Internet Files\Content.IE5\COGZU4ST\MP900422593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5122979"/>
            <a:ext cx="2209800" cy="147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52400" y="1676400"/>
            <a:ext cx="8763000" cy="3352800"/>
          </a:xfrm>
        </p:spPr>
        <p:txBody>
          <a:bodyPr/>
          <a:lstStyle/>
          <a:p>
            <a:pPr algn="ctr">
              <a:buNone/>
            </a:pPr>
            <a:r>
              <a:rPr lang="en-US" sz="7200" dirty="0" smtClean="0"/>
              <a:t>COLLABORATIVE </a:t>
            </a:r>
            <a:br>
              <a:rPr lang="en-US" sz="7200" dirty="0" smtClean="0"/>
            </a:br>
            <a:r>
              <a:rPr lang="en-US" sz="7200" dirty="0" smtClean="0"/>
              <a:t>QUESTING</a:t>
            </a:r>
            <a:endParaRPr lang="en-US" sz="7200" dirty="0"/>
          </a:p>
        </p:txBody>
      </p:sp>
      <p:pic>
        <p:nvPicPr>
          <p:cNvPr id="13314" name="Picture 2" descr="C:\Users\davis1mj\AppData\Local\Microsoft\Windows\Temporary Internet Files\Content.IE5\FFDZW70W\MP90040222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5181600"/>
            <a:ext cx="1754719" cy="140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davis1mj\AppData\Local\Microsoft\Windows\Temporary Internet Files\Content.IE5\FFDZW70W\MC90005620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017" y="381000"/>
            <a:ext cx="1815084" cy="134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davis1mj\AppData\Local\Microsoft\Windows\Temporary Internet Files\Content.IE5\G7LXTE44\MP910216359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" y="133614"/>
            <a:ext cx="2790825" cy="243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1" name="Picture 9" descr="C:\Users\davis1mj\AppData\Local\Microsoft\Windows\Temporary Internet Files\Content.IE5\FFDZW70W\MP900422525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578096"/>
            <a:ext cx="1640681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840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" y="76200"/>
            <a:ext cx="8763000" cy="63976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Collaboration through Questing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35600" y="762000"/>
            <a:ext cx="8251200" cy="4572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>
                <a:solidFill>
                  <a:srgbClr val="FFC000"/>
                </a:solidFill>
              </a:rPr>
              <a:t>New ways to insure student collaboration</a:t>
            </a:r>
            <a:endParaRPr lang="en-US" sz="3200" dirty="0">
              <a:solidFill>
                <a:srgbClr val="FFC000"/>
              </a:solidFill>
            </a:endParaRPr>
          </a:p>
        </p:txBody>
      </p:sp>
      <p:pic>
        <p:nvPicPr>
          <p:cNvPr id="7171" name="Picture 3" descr="C:\Users\davis1mj\AppData\Local\Microsoft\Windows\Temporary Internet Files\Content.IE5\G7LXTE44\MP900442524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924806"/>
            <a:ext cx="2286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davis1mj\AppData\Local\Microsoft\Windows\Temporary Internet Files\Content.IE5\G7LXTE44\MP910216311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" y="1569720"/>
            <a:ext cx="1783080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905000" y="1828800"/>
            <a:ext cx="5943600" cy="19354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571500" marR="0" indent="-5715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Online scavenger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hunts</a:t>
            </a:r>
          </a:p>
          <a:p>
            <a:pPr marL="571500" marR="0" indent="-5715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en-US" sz="360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Web</a:t>
            </a:r>
            <a:r>
              <a:rPr lang="en-US" sz="3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quest</a:t>
            </a:r>
          </a:p>
          <a:p>
            <a:pPr marL="571500" marR="0" indent="-5715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Directed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notes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0040" y="4343400"/>
            <a:ext cx="6614160" cy="19354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571500" marR="0" indent="-5715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Shared research</a:t>
            </a:r>
          </a:p>
          <a:p>
            <a:pPr marL="571500" marR="0" indent="-5715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en-US" sz="3600" noProof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New &amp; prior knowledge</a:t>
            </a:r>
          </a:p>
          <a:p>
            <a:pPr marL="571500" marR="0" indent="-5715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3600" b="0" i="0" u="none" strike="noStrike" kern="120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Cooperation</a:t>
            </a:r>
            <a:r>
              <a:rPr kumimoji="0" lang="en-US" sz="3600" b="0" i="0" u="none" strike="noStrike" kern="1200" cap="none" spc="0" normalizeH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&amp; collaboration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Questing for learning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0" y="762000"/>
            <a:ext cx="9144000" cy="8382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>
                <a:solidFill>
                  <a:srgbClr val="FFC000"/>
                </a:solidFill>
              </a:rPr>
              <a:t>Learning could include collaboration, </a:t>
            </a:r>
          </a:p>
          <a:p>
            <a:pPr algn="ctr"/>
            <a:r>
              <a:rPr lang="en-US" sz="3200" dirty="0" smtClean="0">
                <a:solidFill>
                  <a:srgbClr val="FFC000"/>
                </a:solidFill>
              </a:rPr>
              <a:t>teamwork, research skills</a:t>
            </a:r>
            <a:endParaRPr lang="en-US" sz="3200" dirty="0">
              <a:solidFill>
                <a:srgbClr val="FFC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2209800"/>
            <a:ext cx="8382000" cy="4419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342900" marR="0" indent="-342900" defTabSz="914400" rtl="0" eaLnBrk="1" fontAlgn="auto" latinLnBrk="0" hangingPunct="1">
              <a:lnSpc>
                <a:spcPct val="100000"/>
              </a:lnSpc>
              <a:spcBef>
                <a:spcPts val="24"/>
              </a:spcBef>
              <a:spcAft>
                <a:spcPts val="60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Identify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roles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for each participant</a:t>
            </a:r>
          </a:p>
          <a:p>
            <a:pPr marL="342900" marR="0" indent="-342900" defTabSz="914400" rtl="0" eaLnBrk="1" fontAlgn="auto" latinLnBrk="0" hangingPunct="1">
              <a:lnSpc>
                <a:spcPct val="100000"/>
              </a:lnSpc>
              <a:spcBef>
                <a:spcPts val="24"/>
              </a:spcBef>
              <a:spcAft>
                <a:spcPts val="60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en-US" sz="3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Spell out essential group details</a:t>
            </a:r>
            <a:endParaRPr kumimoji="0" lang="en-US" sz="3600" b="0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342900" marR="0" indent="-342900" defTabSz="914400" rtl="0" eaLnBrk="1" fontAlgn="auto" latinLnBrk="0" hangingPunct="1">
              <a:lnSpc>
                <a:spcPct val="100000"/>
              </a:lnSpc>
              <a:spcBef>
                <a:spcPts val="24"/>
              </a:spcBef>
              <a:spcAft>
                <a:spcPts val="60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en-US" sz="3600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Clearly</a:t>
            </a:r>
            <a:r>
              <a:rPr lang="en-US" sz="3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dirty="0" smtClean="0">
                <a:solidFill>
                  <a:srgbClr val="FFC001"/>
                </a:solidFill>
                <a:latin typeface="+mj-lt"/>
                <a:ea typeface="+mj-ea"/>
                <a:cs typeface="+mj-cs"/>
              </a:rPr>
              <a:t>identify objective </a:t>
            </a:r>
            <a:r>
              <a:rPr lang="en-US" sz="3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&amp; </a:t>
            </a:r>
            <a:r>
              <a:rPr lang="en-US" sz="3600" dirty="0" smtClean="0">
                <a:solidFill>
                  <a:srgbClr val="FFC001"/>
                </a:solidFill>
                <a:latin typeface="+mj-lt"/>
                <a:ea typeface="+mj-ea"/>
                <a:cs typeface="+mj-cs"/>
              </a:rPr>
              <a:t>search methodology</a:t>
            </a:r>
          </a:p>
          <a:p>
            <a:pPr marL="342900" marR="0" indent="-342900" defTabSz="914400" rtl="0" eaLnBrk="1" fontAlgn="auto" latinLnBrk="0" hangingPunct="1">
              <a:lnSpc>
                <a:spcPct val="100000"/>
              </a:lnSpc>
              <a:spcBef>
                <a:spcPts val="24"/>
              </a:spcBef>
              <a:spcAft>
                <a:spcPts val="60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en-US" sz="3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Outline </a:t>
            </a:r>
            <a:r>
              <a:rPr lang="en-US" sz="3600" dirty="0" smtClean="0">
                <a:solidFill>
                  <a:srgbClr val="FFC001"/>
                </a:solidFill>
                <a:latin typeface="+mj-lt"/>
                <a:ea typeface="+mj-ea"/>
                <a:cs typeface="+mj-cs"/>
              </a:rPr>
              <a:t>acceptable resources</a:t>
            </a:r>
          </a:p>
          <a:p>
            <a:pPr marL="342900" marR="0" indent="-342900" defTabSz="914400" rtl="0" eaLnBrk="1" fontAlgn="auto" latinLnBrk="0" hangingPunct="1">
              <a:lnSpc>
                <a:spcPct val="100000"/>
              </a:lnSpc>
              <a:spcBef>
                <a:spcPts val="24"/>
              </a:spcBef>
              <a:spcAft>
                <a:spcPts val="60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en-US" sz="3600" dirty="0" smtClean="0">
                <a:solidFill>
                  <a:srgbClr val="FFC001"/>
                </a:solidFill>
                <a:latin typeface="+mj-lt"/>
                <a:ea typeface="+mj-ea"/>
                <a:cs typeface="+mj-cs"/>
              </a:rPr>
              <a:t>Describe end product plainly </a:t>
            </a:r>
            <a:r>
              <a:rPr lang="en-US" sz="3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and base grades upon published </a:t>
            </a:r>
            <a:r>
              <a:rPr lang="en-US" sz="3600" dirty="0" smtClean="0">
                <a:solidFill>
                  <a:srgbClr val="FFC001"/>
                </a:solidFill>
                <a:latin typeface="+mj-lt"/>
                <a:ea typeface="+mj-ea"/>
                <a:cs typeface="+mj-cs"/>
              </a:rPr>
              <a:t>rubric</a:t>
            </a:r>
          </a:p>
          <a:p>
            <a:pPr marL="342900" marR="0" indent="-3429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4108" name="ShockwaveFlash1" r:id="rId2" imgW="8229600" imgH="6212426"/>
        </mc:Choice>
        <mc:Fallback>
          <p:control name="ShockwaveFlash1" r:id="rId2" imgW="8229600" imgH="6212426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7200" y="304800"/>
                  <a:ext cx="8229600" cy="62118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7107240"/>
              </p:ext>
            </p:extLst>
          </p:nvPr>
        </p:nvGraphicFramePr>
        <p:xfrm>
          <a:off x="152400" y="1752600"/>
          <a:ext cx="86868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Digital collaboration building blocks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381000" y="838200"/>
            <a:ext cx="8251200" cy="457200"/>
          </a:xfrm>
        </p:spPr>
        <p:txBody>
          <a:bodyPr>
            <a:normAutofit fontScale="92500" lnSpcReduction="20000"/>
          </a:bodyPr>
          <a:lstStyle/>
          <a:p>
            <a:r>
              <a:rPr lang="en-US" sz="3000" dirty="0" smtClean="0">
                <a:solidFill>
                  <a:srgbClr val="FFC000"/>
                </a:solidFill>
              </a:rPr>
              <a:t>Add digital collaboration to your classroom. . . . </a:t>
            </a:r>
            <a:endParaRPr lang="en-US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28600" y="1905000"/>
            <a:ext cx="8763000" cy="1676400"/>
          </a:xfrm>
        </p:spPr>
        <p:txBody>
          <a:bodyPr/>
          <a:lstStyle/>
          <a:p>
            <a:pPr algn="ctr">
              <a:buNone/>
            </a:pPr>
            <a:r>
              <a:rPr lang="en-US" sz="7200" dirty="0" smtClean="0"/>
              <a:t>QUESTIONS? ? </a:t>
            </a:r>
            <a:r>
              <a:rPr lang="en-US" sz="7200" dirty="0"/>
              <a:t>?</a:t>
            </a:r>
          </a:p>
        </p:txBody>
      </p:sp>
      <p:pic>
        <p:nvPicPr>
          <p:cNvPr id="12290" name="Picture 2" descr="C:\Users\davis1mj\AppData\Local\Microsoft\Windows\Temporary Internet Files\Content.IE5\COGZU4ST\MP900382673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572" y="3832860"/>
            <a:ext cx="1905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davis1mj\AppData\Local\Microsoft\Windows\Temporary Internet Files\Content.IE5\COGZU4ST\MC900431512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28600"/>
            <a:ext cx="1828572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davis1mj\AppData\Local\Microsoft\Windows\Temporary Internet Files\Content.IE5\G7LXTE44\MC900434403[1].wm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670922"/>
            <a:ext cx="2057400" cy="2882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Users\davis1mj\AppData\Local\Microsoft\Windows\Temporary Internet Files\Content.IE5\COGZU4ST\MC900384172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914400"/>
            <a:ext cx="1538021" cy="182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C:\Users\davis1mj\AppData\Local\Microsoft\Windows\Temporary Internet Files\Content.IE5\FFDZW70W\MP910218026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12355"/>
            <a:ext cx="1685725" cy="120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C:\Users\davis1mj\AppData\Local\Microsoft\Windows\Temporary Internet Files\Content.IE5\JJ5CLLRE\MC900347211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715" y="3670922"/>
            <a:ext cx="1340510" cy="182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0" y="76200"/>
            <a:ext cx="8839200" cy="10668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Digital collaboration in action . . . </a:t>
            </a:r>
            <a:endParaRPr lang="en-US" sz="2800" dirty="0"/>
          </a:p>
        </p:txBody>
      </p:sp>
      <p:pic>
        <p:nvPicPr>
          <p:cNvPr id="5" name="xI8U-X7dJXQ?hl=en_US&amp;version=3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47800" y="1371600"/>
            <a:ext cx="64008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74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341120"/>
            <a:ext cx="7924800" cy="646176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45576" y="1139191"/>
            <a:ext cx="8393624" cy="1303713"/>
          </a:xfrm>
        </p:spPr>
        <p:txBody>
          <a:bodyPr>
            <a:noAutofit/>
          </a:bodyPr>
          <a:lstStyle/>
          <a:p>
            <a:pPr algn="ctr"/>
            <a:r>
              <a:rPr lang="en-US" sz="4000" dirty="0" smtClean="0">
                <a:solidFill>
                  <a:srgbClr val="FFC000"/>
                </a:solidFill>
              </a:rPr>
              <a:t>Bloom’s taxonomy—help your students move…</a:t>
            </a:r>
            <a:endParaRPr lang="en-US" sz="4000" dirty="0">
              <a:solidFill>
                <a:srgbClr val="FFC00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-76200" y="0"/>
            <a:ext cx="9296400" cy="1066800"/>
          </a:xfrm>
        </p:spPr>
        <p:txBody>
          <a:bodyPr/>
          <a:lstStyle/>
          <a:p>
            <a:pPr algn="ctr"/>
            <a:r>
              <a:rPr lang="en-US" dirty="0" smtClean="0"/>
              <a:t>Digital collaboration-value to education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629400" y="3962400"/>
            <a:ext cx="1905000" cy="12192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ea typeface="+mj-ea"/>
                <a:cs typeface="+mj-cs"/>
              </a:rPr>
              <a:t>TO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ea typeface="+mj-ea"/>
                <a:cs typeface="+mj-cs"/>
              </a:rPr>
              <a:t> 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ea typeface="+mj-ea"/>
                <a:cs typeface="+mj-cs"/>
              </a:rPr>
              <a:t>HERE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2567940"/>
            <a:ext cx="1840424" cy="96774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ea typeface="+mj-ea"/>
                <a:cs typeface="+mj-cs"/>
              </a:rPr>
              <a:t>FROM HERE</a:t>
            </a:r>
          </a:p>
        </p:txBody>
      </p:sp>
      <p:sp>
        <p:nvSpPr>
          <p:cNvPr id="15" name="Bent Arrow 14"/>
          <p:cNvSpPr/>
          <p:nvPr/>
        </p:nvSpPr>
        <p:spPr>
          <a:xfrm>
            <a:off x="5410200" y="2884170"/>
            <a:ext cx="1981200" cy="1447800"/>
          </a:xfrm>
          <a:prstGeom prst="bentArrow">
            <a:avLst/>
          </a:prstGeom>
          <a:solidFill>
            <a:srgbClr val="FFC000"/>
          </a:solidFill>
          <a:scene3d>
            <a:camera prst="orthographicFront">
              <a:rot lat="9600000" lon="102836" rev="1200421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Bent Arrow 17"/>
          <p:cNvSpPr/>
          <p:nvPr/>
        </p:nvSpPr>
        <p:spPr>
          <a:xfrm rot="11067224">
            <a:off x="789159" y="3597368"/>
            <a:ext cx="1456417" cy="2827352"/>
          </a:xfrm>
          <a:prstGeom prst="bentArrow">
            <a:avLst/>
          </a:prstGeom>
          <a:solidFill>
            <a:srgbClr val="FEDA02"/>
          </a:solidFill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1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2209800"/>
            <a:ext cx="8763000" cy="4495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3200" u="sng" dirty="0" smtClean="0">
              <a:solidFill>
                <a:srgbClr val="FFC000"/>
              </a:solidFill>
            </a:endParaRP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-US" sz="2800" dirty="0" smtClean="0">
                <a:solidFill>
                  <a:srgbClr val="FFC000"/>
                </a:solidFill>
              </a:rPr>
              <a:t>Identifying</a:t>
            </a:r>
            <a:r>
              <a:rPr lang="en-US" sz="2800" dirty="0" smtClean="0"/>
              <a:t> similarities &amp; differences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-US" sz="2800" dirty="0" smtClean="0">
                <a:solidFill>
                  <a:srgbClr val="FFC000"/>
                </a:solidFill>
              </a:rPr>
              <a:t>Summarizing</a:t>
            </a:r>
            <a:r>
              <a:rPr lang="en-US" sz="2800" dirty="0" smtClean="0"/>
              <a:t> &amp; </a:t>
            </a:r>
            <a:r>
              <a:rPr lang="en-US" sz="2800" dirty="0" err="1" smtClean="0"/>
              <a:t>notetaking</a:t>
            </a:r>
            <a:endParaRPr lang="en-US" sz="2800" dirty="0" smtClean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-US" sz="2800" dirty="0" smtClean="0">
                <a:solidFill>
                  <a:srgbClr val="FFC000"/>
                </a:solidFill>
              </a:rPr>
              <a:t>Reinforcing</a:t>
            </a:r>
            <a:r>
              <a:rPr lang="en-US" sz="2800" dirty="0" smtClean="0"/>
              <a:t> effort &amp; providing </a:t>
            </a:r>
            <a:r>
              <a:rPr lang="en-US" sz="2800" dirty="0" smtClean="0">
                <a:solidFill>
                  <a:srgbClr val="FFC000"/>
                </a:solidFill>
              </a:rPr>
              <a:t>recognition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-US" sz="2800" dirty="0" smtClean="0">
                <a:solidFill>
                  <a:srgbClr val="FFC000"/>
                </a:solidFill>
              </a:rPr>
              <a:t>Homework</a:t>
            </a:r>
            <a:r>
              <a:rPr lang="en-US" sz="2800" dirty="0" smtClean="0"/>
              <a:t> &amp; </a:t>
            </a:r>
            <a:r>
              <a:rPr lang="en-US" sz="2800" dirty="0" smtClean="0">
                <a:solidFill>
                  <a:srgbClr val="FFC000"/>
                </a:solidFill>
              </a:rPr>
              <a:t>practice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-US" sz="2800" dirty="0" smtClean="0">
                <a:solidFill>
                  <a:srgbClr val="FFC000"/>
                </a:solidFill>
              </a:rPr>
              <a:t>Nonlinguistic representation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-US" sz="2800" dirty="0" smtClean="0">
                <a:solidFill>
                  <a:srgbClr val="FFC000"/>
                </a:solidFill>
              </a:rPr>
              <a:t>Cooperative learning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-US" sz="2800" dirty="0" smtClean="0"/>
              <a:t>Setting </a:t>
            </a:r>
            <a:r>
              <a:rPr lang="en-US" sz="2800" dirty="0" smtClean="0">
                <a:solidFill>
                  <a:srgbClr val="FFC000"/>
                </a:solidFill>
              </a:rPr>
              <a:t>objectives</a:t>
            </a:r>
            <a:r>
              <a:rPr lang="en-US" sz="2800" dirty="0" smtClean="0"/>
              <a:t> &amp; providing </a:t>
            </a:r>
            <a:r>
              <a:rPr lang="en-US" sz="2800" dirty="0" smtClean="0">
                <a:solidFill>
                  <a:srgbClr val="FFC000"/>
                </a:solidFill>
              </a:rPr>
              <a:t>feedback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-US" sz="2800" dirty="0" smtClean="0"/>
              <a:t>Generating &amp; testing </a:t>
            </a:r>
            <a:r>
              <a:rPr lang="en-US" sz="2800" dirty="0" smtClean="0">
                <a:solidFill>
                  <a:srgbClr val="FFC000"/>
                </a:solidFill>
              </a:rPr>
              <a:t>hypotheses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Font typeface="+mj-lt"/>
              <a:buAutoNum type="arabicPeriod"/>
            </a:pPr>
            <a:r>
              <a:rPr lang="en-US" sz="2800" dirty="0" smtClean="0">
                <a:solidFill>
                  <a:srgbClr val="FFC000"/>
                </a:solidFill>
              </a:rPr>
              <a:t>Cues</a:t>
            </a:r>
            <a:r>
              <a:rPr lang="en-US" sz="2800" dirty="0" smtClean="0"/>
              <a:t>, </a:t>
            </a:r>
            <a:r>
              <a:rPr lang="en-US" sz="2800" dirty="0" smtClean="0">
                <a:solidFill>
                  <a:srgbClr val="FFC000"/>
                </a:solidFill>
              </a:rPr>
              <a:t>questions</a:t>
            </a:r>
            <a:r>
              <a:rPr lang="en-US" sz="2800" dirty="0" smtClean="0"/>
              <a:t>, &amp; </a:t>
            </a:r>
            <a:r>
              <a:rPr lang="en-US" sz="2800" dirty="0" smtClean="0">
                <a:solidFill>
                  <a:srgbClr val="FFC000"/>
                </a:solidFill>
              </a:rPr>
              <a:t>advance organizers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-76200" y="-76200"/>
            <a:ext cx="9448800" cy="12192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Digital collaboration-value to education</a:t>
            </a:r>
            <a:endParaRPr lang="en-US" dirty="0"/>
          </a:p>
        </p:txBody>
      </p:sp>
      <p:pic>
        <p:nvPicPr>
          <p:cNvPr id="5124" name="Picture 4" descr="C:\Users\davis1mj\AppData\Local\Microsoft\Windows\Temporary Internet Files\Content.IE5\FFDZW70W\MC90001413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030" y="5096988"/>
            <a:ext cx="1084170" cy="143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81000" y="1066800"/>
            <a:ext cx="8153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u="sng" dirty="0" err="1">
                <a:solidFill>
                  <a:srgbClr val="FFC000"/>
                </a:solidFill>
              </a:rPr>
              <a:t>Marzano’s</a:t>
            </a:r>
            <a:r>
              <a:rPr lang="en-US" sz="3200" u="sng" dirty="0">
                <a:solidFill>
                  <a:srgbClr val="FFC000"/>
                </a:solidFill>
              </a:rPr>
              <a:t> nine guidelines </a:t>
            </a:r>
          </a:p>
          <a:p>
            <a:pPr algn="ctr"/>
            <a:r>
              <a:rPr lang="en-US" sz="3200" u="sng" dirty="0">
                <a:solidFill>
                  <a:srgbClr val="FFC000"/>
                </a:solidFill>
              </a:rPr>
              <a:t>to improve student achievement</a:t>
            </a:r>
          </a:p>
        </p:txBody>
      </p:sp>
    </p:spTree>
    <p:extLst>
      <p:ext uri="{BB962C8B-B14F-4D97-AF65-F5344CB8AC3E}">
        <p14:creationId xmlns:p14="http://schemas.microsoft.com/office/powerpoint/2010/main" val="406385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668252"/>
            <a:ext cx="8763000" cy="5287965"/>
          </a:xfrm>
        </p:spPr>
        <p:txBody>
          <a:bodyPr>
            <a:normAutofit/>
          </a:bodyPr>
          <a:lstStyle/>
          <a:p>
            <a:pPr>
              <a:buClr>
                <a:schemeClr val="bg1"/>
              </a:buClr>
              <a:buSzPct val="100000"/>
              <a:buFont typeface="Wingdings" pitchFamily="2" charset="2"/>
              <a:buChar char="ü"/>
            </a:pPr>
            <a:r>
              <a:rPr lang="en-US" sz="3600" dirty="0" smtClean="0">
                <a:solidFill>
                  <a:srgbClr val="FFC000"/>
                </a:solidFill>
              </a:rPr>
              <a:t>Face to face</a:t>
            </a:r>
          </a:p>
          <a:p>
            <a:pPr lvl="1">
              <a:buClr>
                <a:schemeClr val="bg1"/>
              </a:buClr>
              <a:buSzPct val="100000"/>
              <a:buFont typeface="Wingdings" pitchFamily="2" charset="2"/>
              <a:buChar char="ü"/>
            </a:pPr>
            <a:r>
              <a:rPr lang="en-US" sz="3000" dirty="0" smtClean="0"/>
              <a:t>Perfect for group work sessions</a:t>
            </a:r>
          </a:p>
          <a:p>
            <a:pPr lvl="1">
              <a:buClr>
                <a:schemeClr val="bg1"/>
              </a:buClr>
              <a:buSzPct val="100000"/>
              <a:buFont typeface="Wingdings" pitchFamily="2" charset="2"/>
              <a:buChar char="ü"/>
            </a:pPr>
            <a:r>
              <a:rPr lang="en-US" sz="3000" dirty="0" smtClean="0"/>
              <a:t>Remember to involve technology</a:t>
            </a:r>
            <a:r>
              <a:rPr lang="en-US" sz="800" dirty="0"/>
              <a:t/>
            </a:r>
            <a:br>
              <a:rPr lang="en-US" sz="800" dirty="0"/>
            </a:br>
            <a:endParaRPr lang="en-US" sz="3000" dirty="0"/>
          </a:p>
          <a:p>
            <a:pPr>
              <a:buClr>
                <a:schemeClr val="bg1"/>
              </a:buClr>
              <a:buSzPct val="100000"/>
              <a:buFont typeface="Wingdings" pitchFamily="2" charset="2"/>
              <a:buChar char="ü"/>
            </a:pPr>
            <a:r>
              <a:rPr lang="en-US" sz="3600" dirty="0" smtClean="0">
                <a:solidFill>
                  <a:srgbClr val="FFC000"/>
                </a:solidFill>
              </a:rPr>
              <a:t>Blended instruction</a:t>
            </a:r>
          </a:p>
          <a:p>
            <a:pPr lvl="1">
              <a:buClr>
                <a:schemeClr val="bg1"/>
              </a:buClr>
              <a:buSzPct val="100000"/>
              <a:buFont typeface="Wingdings" pitchFamily="2" charset="2"/>
              <a:buChar char="ü"/>
            </a:pPr>
            <a:r>
              <a:rPr lang="en-US" sz="3000" dirty="0" smtClean="0"/>
              <a:t>Blended classroom perfect fit</a:t>
            </a:r>
            <a:r>
              <a:rPr lang="en-US" sz="800" dirty="0" smtClean="0"/>
              <a:t/>
            </a:r>
            <a:br>
              <a:rPr lang="en-US" sz="800" dirty="0" smtClean="0"/>
            </a:br>
            <a:endParaRPr lang="en-US" sz="3000" dirty="0" smtClean="0"/>
          </a:p>
          <a:p>
            <a:pPr>
              <a:buClr>
                <a:schemeClr val="bg1"/>
              </a:buClr>
              <a:buSzPct val="100000"/>
              <a:buFont typeface="Wingdings" pitchFamily="2" charset="2"/>
              <a:buChar char="ü"/>
            </a:pPr>
            <a:r>
              <a:rPr lang="en-US" sz="3600" dirty="0" smtClean="0">
                <a:solidFill>
                  <a:srgbClr val="FFC000"/>
                </a:solidFill>
              </a:rPr>
              <a:t>Virtual classrooms</a:t>
            </a:r>
          </a:p>
          <a:p>
            <a:pPr lvl="1">
              <a:buClr>
                <a:schemeClr val="bg1"/>
              </a:buClr>
              <a:buSzPct val="100000"/>
              <a:buFont typeface="Wingdings" pitchFamily="2" charset="2"/>
              <a:buChar char="ü"/>
            </a:pPr>
            <a:r>
              <a:rPr lang="en-US" sz="3000" dirty="0" smtClean="0"/>
              <a:t>Embed technology in classroom site</a:t>
            </a:r>
          </a:p>
          <a:p>
            <a:pPr lvl="1">
              <a:buClr>
                <a:schemeClr val="bg1"/>
              </a:buClr>
              <a:buSzPct val="100000"/>
              <a:buFont typeface="Wingdings" pitchFamily="2" charset="2"/>
              <a:buChar char="ü"/>
            </a:pPr>
            <a:r>
              <a:rPr lang="en-US" sz="3000" dirty="0" smtClean="0"/>
              <a:t>Multiple </a:t>
            </a:r>
            <a:r>
              <a:rPr lang="en-US" sz="3000" dirty="0"/>
              <a:t>tools </a:t>
            </a:r>
            <a:r>
              <a:rPr lang="en-US" sz="3000" dirty="0" smtClean="0"/>
              <a:t>for use </a:t>
            </a:r>
            <a:r>
              <a:rPr lang="en-US" sz="3000" dirty="0"/>
              <a:t>in online class</a:t>
            </a:r>
          </a:p>
          <a:p>
            <a:pPr marL="457200" lvl="1" indent="0">
              <a:buClr>
                <a:schemeClr val="bg1"/>
              </a:buClr>
              <a:buSzPct val="100000"/>
              <a:buNone/>
            </a:pPr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0480" y="762000"/>
            <a:ext cx="8251200" cy="4572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>
                <a:solidFill>
                  <a:srgbClr val="FFC000"/>
                </a:solidFill>
              </a:rPr>
              <a:t>Fits all learning environments</a:t>
            </a:r>
            <a:endParaRPr lang="en-US" sz="3200" dirty="0">
              <a:solidFill>
                <a:srgbClr val="FFC00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Digital collaboration</a:t>
            </a:r>
            <a:endParaRPr lang="en-US" dirty="0"/>
          </a:p>
        </p:txBody>
      </p:sp>
      <p:pic>
        <p:nvPicPr>
          <p:cNvPr id="6147" name="Picture 3" descr="C:\Users\davis1mj\AppData\Local\Microsoft\Windows\Temporary Internet Files\Content.IE5\COGZU4ST\MC90007093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52400"/>
            <a:ext cx="1884630" cy="177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181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To participate in the following poll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381000" y="1143000"/>
            <a:ext cx="8382000" cy="5410200"/>
          </a:xfrm>
        </p:spPr>
        <p:txBody>
          <a:bodyPr>
            <a:normAutofit lnSpcReduction="10000"/>
          </a:bodyPr>
          <a:lstStyle/>
          <a:p>
            <a:r>
              <a:rPr lang="en-US" sz="2400" u="sng" dirty="0">
                <a:solidFill>
                  <a:srgbClr val="FFC000"/>
                </a:solidFill>
              </a:rPr>
              <a:t>To vote on today’s polls: </a:t>
            </a:r>
            <a:endParaRPr lang="en-US" sz="2400" dirty="0">
              <a:solidFill>
                <a:srgbClr val="FFC000"/>
              </a:solidFill>
            </a:endParaRPr>
          </a:p>
          <a:p>
            <a:pPr marL="233363" lvl="0" indent="-233363">
              <a:buFont typeface="Wingdings" pitchFamily="2" charset="2"/>
              <a:buChar char="ü"/>
            </a:pPr>
            <a:r>
              <a:rPr lang="en-US" sz="2400" dirty="0">
                <a:solidFill>
                  <a:srgbClr val="FFC000"/>
                </a:solidFill>
              </a:rPr>
              <a:t>E</a:t>
            </a:r>
            <a:r>
              <a:rPr lang="en-US" sz="2400" dirty="0" smtClean="0">
                <a:solidFill>
                  <a:srgbClr val="FFC000"/>
                </a:solidFill>
              </a:rPr>
              <a:t>ach </a:t>
            </a:r>
            <a:r>
              <a:rPr lang="en-US" sz="2400" dirty="0">
                <a:solidFill>
                  <a:srgbClr val="FFC000"/>
                </a:solidFill>
              </a:rPr>
              <a:t>poll has an address </a:t>
            </a:r>
            <a:r>
              <a:rPr lang="en-US" sz="2400" dirty="0" smtClean="0"/>
              <a:t>where you send your response, varying according to your submission method</a:t>
            </a:r>
            <a:endParaRPr lang="en-US" sz="2400" dirty="0"/>
          </a:p>
          <a:p>
            <a:pPr marL="233363" lvl="0" indent="-233363">
              <a:buFont typeface="Wingdings" pitchFamily="2" charset="2"/>
              <a:buChar char="ü"/>
            </a:pPr>
            <a:r>
              <a:rPr lang="en-US" sz="2400" dirty="0">
                <a:solidFill>
                  <a:srgbClr val="FFC000"/>
                </a:solidFill>
              </a:rPr>
              <a:t>E</a:t>
            </a:r>
            <a:r>
              <a:rPr lang="en-US" sz="2400" dirty="0" smtClean="0">
                <a:solidFill>
                  <a:srgbClr val="FFC000"/>
                </a:solidFill>
              </a:rPr>
              <a:t>ach </a:t>
            </a:r>
            <a:r>
              <a:rPr lang="en-US" sz="2400" dirty="0">
                <a:solidFill>
                  <a:srgbClr val="FFC000"/>
                </a:solidFill>
              </a:rPr>
              <a:t>answer has a number </a:t>
            </a:r>
            <a:r>
              <a:rPr lang="en-US" sz="2400" dirty="0"/>
              <a:t>corresponding to your answer</a:t>
            </a:r>
          </a:p>
          <a:p>
            <a:pPr marL="233363" indent="-176213"/>
            <a:endParaRPr lang="en-US" sz="2400" u="sng" dirty="0" smtClean="0"/>
          </a:p>
          <a:p>
            <a:pPr marL="233363" indent="-176213"/>
            <a:r>
              <a:rPr lang="en-US" sz="2400" u="sng" dirty="0" smtClean="0">
                <a:solidFill>
                  <a:srgbClr val="FFC000"/>
                </a:solidFill>
              </a:rPr>
              <a:t>Smart </a:t>
            </a:r>
            <a:r>
              <a:rPr lang="en-US" sz="2400" u="sng" dirty="0">
                <a:solidFill>
                  <a:srgbClr val="FFC000"/>
                </a:solidFill>
              </a:rPr>
              <a:t>phone Text</a:t>
            </a:r>
            <a:r>
              <a:rPr lang="en-US" sz="2400" dirty="0"/>
              <a:t>: text to 37607 with answers</a:t>
            </a:r>
          </a:p>
          <a:p>
            <a:pPr marL="233363" indent="-176213"/>
            <a:endParaRPr lang="en-US" sz="2400" u="sng" dirty="0" smtClean="0"/>
          </a:p>
          <a:p>
            <a:pPr marL="233363" indent="-176213"/>
            <a:r>
              <a:rPr lang="en-US" sz="2400" u="sng" dirty="0" smtClean="0">
                <a:solidFill>
                  <a:srgbClr val="FFC000"/>
                </a:solidFill>
              </a:rPr>
              <a:t>Online </a:t>
            </a:r>
            <a:r>
              <a:rPr lang="en-US" sz="2400" u="sng" dirty="0">
                <a:solidFill>
                  <a:srgbClr val="FFC000"/>
                </a:solidFill>
              </a:rPr>
              <a:t>@PollEv.com</a:t>
            </a:r>
            <a:r>
              <a:rPr lang="en-US" sz="2400" dirty="0"/>
              <a:t>: list your answer number in “Web Response” box</a:t>
            </a:r>
          </a:p>
          <a:p>
            <a:pPr marL="233363" indent="-176213"/>
            <a:endParaRPr lang="en-US" sz="2400" u="sng" dirty="0" smtClean="0"/>
          </a:p>
          <a:p>
            <a:pPr marL="233363" indent="-176213"/>
            <a:r>
              <a:rPr lang="en-US" sz="2400" u="sng" dirty="0" smtClean="0">
                <a:solidFill>
                  <a:srgbClr val="FFC000"/>
                </a:solidFill>
              </a:rPr>
              <a:t>Twitter</a:t>
            </a:r>
            <a:r>
              <a:rPr lang="en-US" sz="2400" u="sng" dirty="0">
                <a:solidFill>
                  <a:srgbClr val="FFC000"/>
                </a:solidFill>
              </a:rPr>
              <a:t>:</a:t>
            </a:r>
            <a:r>
              <a:rPr lang="en-US" sz="2400" dirty="0">
                <a:solidFill>
                  <a:srgbClr val="FFC000"/>
                </a:solidFill>
              </a:rPr>
              <a:t> </a:t>
            </a:r>
            <a:r>
              <a:rPr lang="en-US" sz="2400" dirty="0"/>
              <a:t>@poll XXXXXX with XXXXXX being your answer number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1489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-1722120" y="3722688"/>
            <a:ext cx="1630680" cy="2057400"/>
          </a:xfrm>
          <a:prstGeom prst="roundRect">
            <a:avLst>
              <a:gd name="adj" fmla="val 11341"/>
            </a:avLst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Don’t forget: You can copy-paste this slide into other presentations, and move or resize the poll.</a:t>
            </a:r>
            <a:endParaRPr lang="en-US" sz="1600" dirty="0"/>
          </a:p>
        </p:txBody>
      </p:sp>
      <p:sp>
        <p:nvSpPr>
          <p:cNvPr id="10" name="Right Arrow 9"/>
          <p:cNvSpPr/>
          <p:nvPr/>
        </p:nvSpPr>
        <p:spPr>
          <a:xfrm>
            <a:off x="-1722120" y="2971800"/>
            <a:ext cx="1630680" cy="548640"/>
          </a:xfrm>
          <a:prstGeom prst="rightArrow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0" y="6611779"/>
            <a:ext cx="3352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000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6" name="ShockwaveFlash1" r:id="rId2" imgW="8229600" imgH="6212426"/>
        </mc:Choice>
        <mc:Fallback>
          <p:control name="ShockwaveFlash1" r:id="rId2" imgW="8229600" imgH="6212426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2413" cy="68564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22368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Today’s discussion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59400" y="762000"/>
            <a:ext cx="8251200" cy="9144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Using technology to collaborate which </a:t>
            </a:r>
          </a:p>
          <a:p>
            <a:pPr algn="ctr"/>
            <a:r>
              <a:rPr lang="en-US" dirty="0">
                <a:solidFill>
                  <a:srgbClr val="FFC000"/>
                </a:solidFill>
              </a:rPr>
              <a:t>i</a:t>
            </a:r>
            <a:r>
              <a:rPr lang="en-US" dirty="0" smtClean="0">
                <a:solidFill>
                  <a:srgbClr val="FFC000"/>
                </a:solidFill>
              </a:rPr>
              <a:t>ncreases student engagement &amp; learning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6"/>
          </p:nvPr>
        </p:nvSpPr>
        <p:spPr>
          <a:xfrm>
            <a:off x="2743200" y="1905000"/>
            <a:ext cx="6629400" cy="838200"/>
          </a:xfrm>
        </p:spPr>
        <p:txBody>
          <a:bodyPr/>
          <a:lstStyle/>
          <a:p>
            <a:pPr lvl="0"/>
            <a:r>
              <a:rPr lang="en-US" dirty="0" smtClean="0">
                <a:solidFill>
                  <a:srgbClr val="FFC000"/>
                </a:solidFill>
              </a:rPr>
              <a:t>Storytelling </a:t>
            </a:r>
            <a:r>
              <a:rPr lang="en-US" dirty="0">
                <a:solidFill>
                  <a:srgbClr val="FFC000"/>
                </a:solidFill>
              </a:rPr>
              <a:t>&amp;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>
                <a:solidFill>
                  <a:srgbClr val="FFC000"/>
                </a:solidFill>
              </a:rPr>
              <a:t>creativity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How to engage students using basic technology</a:t>
            </a:r>
          </a:p>
        </p:txBody>
      </p:sp>
      <p:sp>
        <p:nvSpPr>
          <p:cNvPr id="42" name="Text Placeholder 41"/>
          <p:cNvSpPr>
            <a:spLocks noGrp="1"/>
          </p:cNvSpPr>
          <p:nvPr>
            <p:ph type="body" sz="quarter" idx="17"/>
          </p:nvPr>
        </p:nvSpPr>
        <p:spPr>
          <a:xfrm>
            <a:off x="2743200" y="2724150"/>
            <a:ext cx="6629400" cy="838200"/>
          </a:xfrm>
        </p:spPr>
        <p:txBody>
          <a:bodyPr/>
          <a:lstStyle/>
          <a:p>
            <a:pPr lvl="0"/>
            <a:r>
              <a:rPr lang="en-US" dirty="0" smtClean="0">
                <a:solidFill>
                  <a:srgbClr val="FFC000"/>
                </a:solidFill>
              </a:rPr>
              <a:t>Polling in the classroom</a:t>
            </a:r>
            <a:endParaRPr lang="en-US" dirty="0" smtClean="0"/>
          </a:p>
          <a:p>
            <a:pPr lvl="0"/>
            <a:r>
              <a:rPr lang="en-US" dirty="0" smtClean="0"/>
              <a:t>a basic introduction</a:t>
            </a:r>
          </a:p>
          <a:p>
            <a:endParaRPr lang="en-US" dirty="0"/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8"/>
          </p:nvPr>
        </p:nvSpPr>
        <p:spPr>
          <a:xfrm>
            <a:off x="2743200" y="4362450"/>
            <a:ext cx="6629400" cy="838200"/>
          </a:xfrm>
        </p:spPr>
        <p:txBody>
          <a:bodyPr/>
          <a:lstStyle/>
          <a:p>
            <a:pPr lvl="0"/>
            <a:r>
              <a:rPr lang="en-US" dirty="0" smtClean="0">
                <a:solidFill>
                  <a:srgbClr val="FFC000"/>
                </a:solidFill>
              </a:rPr>
              <a:t>Polling in action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Specific tools &amp; display possibilities</a:t>
            </a:r>
            <a:endParaRPr lang="en-US" sz="2800" dirty="0" smtClean="0"/>
          </a:p>
          <a:p>
            <a:endParaRPr lang="en-US" sz="2400" dirty="0"/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9"/>
          </p:nvPr>
        </p:nvSpPr>
        <p:spPr>
          <a:xfrm>
            <a:off x="2743200" y="5181600"/>
            <a:ext cx="6629400" cy="838200"/>
          </a:xfrm>
        </p:spPr>
        <p:txBody>
          <a:bodyPr/>
          <a:lstStyle/>
          <a:p>
            <a:pPr lvl="0"/>
            <a:r>
              <a:rPr lang="en-US" dirty="0" smtClean="0">
                <a:solidFill>
                  <a:srgbClr val="FFC000"/>
                </a:solidFill>
              </a:rPr>
              <a:t>Collaborative questing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Sending you on a scavenger hunt</a:t>
            </a:r>
            <a:endParaRPr lang="en-US" sz="2400" dirty="0"/>
          </a:p>
        </p:txBody>
      </p:sp>
      <p:sp>
        <p:nvSpPr>
          <p:cNvPr id="24" name="Right Arrow Callout 23"/>
          <p:cNvSpPr/>
          <p:nvPr/>
        </p:nvSpPr>
        <p:spPr>
          <a:xfrm>
            <a:off x="838200" y="1922400"/>
            <a:ext cx="1828800" cy="533400"/>
          </a:xfrm>
          <a:prstGeom prst="rightArrowCallout">
            <a:avLst/>
          </a:prstGeom>
          <a:solidFill>
            <a:srgbClr val="F5FD9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First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6" name="Right Arrow Callout 25"/>
          <p:cNvSpPr/>
          <p:nvPr/>
        </p:nvSpPr>
        <p:spPr>
          <a:xfrm>
            <a:off x="838200" y="2737200"/>
            <a:ext cx="1828800" cy="533400"/>
          </a:xfrm>
          <a:prstGeom prst="rightArrowCallout">
            <a:avLst/>
          </a:prstGeom>
          <a:solidFill>
            <a:srgbClr val="F5FD9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Second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Right Arrow Callout 26"/>
          <p:cNvSpPr/>
          <p:nvPr/>
        </p:nvSpPr>
        <p:spPr>
          <a:xfrm>
            <a:off x="838200" y="5181600"/>
            <a:ext cx="1828800" cy="533400"/>
          </a:xfrm>
          <a:prstGeom prst="rightArrowCallout">
            <a:avLst/>
          </a:prstGeom>
          <a:solidFill>
            <a:srgbClr val="F5FD9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Fifth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8" name="Right Arrow Callout 27"/>
          <p:cNvSpPr/>
          <p:nvPr/>
        </p:nvSpPr>
        <p:spPr>
          <a:xfrm>
            <a:off x="838200" y="3552000"/>
            <a:ext cx="1828800" cy="533400"/>
          </a:xfrm>
          <a:prstGeom prst="rightArrowCallout">
            <a:avLst/>
          </a:prstGeom>
          <a:solidFill>
            <a:srgbClr val="F5FD9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Third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9" name="Right Arrow Callout 28"/>
          <p:cNvSpPr/>
          <p:nvPr/>
        </p:nvSpPr>
        <p:spPr>
          <a:xfrm>
            <a:off x="813179" y="4366800"/>
            <a:ext cx="1828800" cy="533400"/>
          </a:xfrm>
          <a:prstGeom prst="rightArrowCallout">
            <a:avLst/>
          </a:prstGeom>
          <a:solidFill>
            <a:srgbClr val="F5FD9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Fourth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6" name="Text Placeholder 45"/>
          <p:cNvSpPr>
            <a:spLocks noGrp="1"/>
          </p:cNvSpPr>
          <p:nvPr>
            <p:ph type="body" sz="quarter" idx="15"/>
          </p:nvPr>
        </p:nvSpPr>
        <p:spPr>
          <a:xfrm>
            <a:off x="2743200" y="3543300"/>
            <a:ext cx="6629400" cy="838200"/>
          </a:xfrm>
        </p:spPr>
        <p:txBody>
          <a:bodyPr/>
          <a:lstStyle/>
          <a:p>
            <a:pPr lvl="0"/>
            <a:r>
              <a:rPr lang="en-US" dirty="0" smtClean="0">
                <a:solidFill>
                  <a:srgbClr val="FFC000"/>
                </a:solidFill>
              </a:rPr>
              <a:t>Wikis, blogs, </a:t>
            </a:r>
            <a:r>
              <a:rPr lang="en-US" dirty="0">
                <a:solidFill>
                  <a:srgbClr val="FFC000"/>
                </a:solidFill>
              </a:rPr>
              <a:t>&amp;</a:t>
            </a:r>
            <a:r>
              <a:rPr lang="en-US" dirty="0" smtClean="0">
                <a:solidFill>
                  <a:srgbClr val="FFC000"/>
                </a:solidFill>
              </a:rPr>
              <a:t> sharing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600" dirty="0" smtClean="0"/>
              <a:t>Let them create the story, &amp; add to each other’s work</a:t>
            </a:r>
            <a:endParaRPr lang="en-US" sz="2400" dirty="0" smtClean="0"/>
          </a:p>
          <a:p>
            <a:endParaRPr lang="en-US" dirty="0"/>
          </a:p>
        </p:txBody>
      </p:sp>
      <p:sp>
        <p:nvSpPr>
          <p:cNvPr id="14" name="Text Placeholder 43"/>
          <p:cNvSpPr>
            <a:spLocks noGrp="1"/>
          </p:cNvSpPr>
          <p:nvPr>
            <p:ph type="body" sz="quarter" idx="19"/>
          </p:nvPr>
        </p:nvSpPr>
        <p:spPr>
          <a:xfrm>
            <a:off x="2286000" y="6019800"/>
            <a:ext cx="5943600" cy="609600"/>
          </a:xfrm>
        </p:spPr>
        <p:txBody>
          <a:bodyPr>
            <a:noAutofit/>
          </a:bodyPr>
          <a:lstStyle/>
          <a:p>
            <a:pPr lvl="0" algn="ctr"/>
            <a:r>
              <a:rPr lang="en-US" sz="2400" dirty="0" smtClean="0">
                <a:solidFill>
                  <a:srgbClr val="FFC000"/>
                </a:solidFill>
              </a:rPr>
              <a:t>Q &amp; A and time to experiment</a:t>
            </a:r>
            <a:endParaRPr lang="en-US" sz="3200" dirty="0"/>
          </a:p>
        </p:txBody>
      </p:sp>
      <p:sp>
        <p:nvSpPr>
          <p:cNvPr id="15" name="Right Arrow Callout 14"/>
          <p:cNvSpPr/>
          <p:nvPr/>
        </p:nvSpPr>
        <p:spPr>
          <a:xfrm>
            <a:off x="838200" y="5943600"/>
            <a:ext cx="1828800" cy="533400"/>
          </a:xfrm>
          <a:prstGeom prst="rightArrowCallout">
            <a:avLst/>
          </a:prstGeom>
          <a:solidFill>
            <a:srgbClr val="F5FD9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Closing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M_the_chalkboard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Custom 2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Perpetua" pitchFamily="18" charset="0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6AFA805-4404-47D2-A142-C3A37E84F33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PM_the_chalkboard</Template>
  <TotalTime>1194</TotalTime>
  <Words>652</Words>
  <Application>Microsoft Office PowerPoint</Application>
  <PresentationFormat>On-screen Show (4:3)</PresentationFormat>
  <Paragraphs>162</Paragraphs>
  <Slides>29</Slides>
  <Notes>4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Arial</vt:lpstr>
      <vt:lpstr>Comic Sans MS</vt:lpstr>
      <vt:lpstr>Segoe UI</vt:lpstr>
      <vt:lpstr>Perpetua</vt:lpstr>
      <vt:lpstr>Wingdings</vt:lpstr>
      <vt:lpstr>Calibri</vt:lpstr>
      <vt:lpstr>PM_the_chalkboard</vt:lpstr>
      <vt:lpstr>Digital Collaboration to  Increase Student Learning</vt:lpstr>
      <vt:lpstr>Digital Collaboration</vt:lpstr>
      <vt:lpstr>Digital collaboration in action . . . </vt:lpstr>
      <vt:lpstr>Digital collaboration-value to education</vt:lpstr>
      <vt:lpstr>Digital collaboration-value to education</vt:lpstr>
      <vt:lpstr>Digital collaboration</vt:lpstr>
      <vt:lpstr>To participate in the following poll</vt:lpstr>
      <vt:lpstr>PowerPoint Presentation</vt:lpstr>
      <vt:lpstr>Today’s discussion</vt:lpstr>
      <vt:lpstr>STORYTELLING</vt:lpstr>
      <vt:lpstr>Storytelling in a real classroom &amp; shared by a real teacher</vt:lpstr>
      <vt:lpstr>Storytelling  A valuable tool for many reasons</vt:lpstr>
      <vt:lpstr>Storytelling—as a classroom tool</vt:lpstr>
      <vt:lpstr>Storytelling in many forms</vt:lpstr>
      <vt:lpstr>POLLING</vt:lpstr>
      <vt:lpstr>Poll Anywhere, Everywhere, Anyhow…</vt:lpstr>
      <vt:lpstr>PowerPoint Presentation</vt:lpstr>
      <vt:lpstr>PowerPoint Presentation</vt:lpstr>
      <vt:lpstr>Polling: not a new concept</vt:lpstr>
      <vt:lpstr>Polling: as a teaching tool</vt:lpstr>
      <vt:lpstr>Polling: as a learning tool</vt:lpstr>
      <vt:lpstr>PowerPoint Presentation</vt:lpstr>
      <vt:lpstr>Situation where polling would  work for you</vt:lpstr>
      <vt:lpstr>COLLABORATIVE  QUESTING</vt:lpstr>
      <vt:lpstr>Collaboration through Questing</vt:lpstr>
      <vt:lpstr>Questing for learning</vt:lpstr>
      <vt:lpstr>PowerPoint Presentation</vt:lpstr>
      <vt:lpstr>Digital collaboration building blocks</vt:lpstr>
      <vt:lpstr>QUESTIONS? ? 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 Collaboration to  Increase Student Learning</dc:title>
  <dc:creator>davis1mj</dc:creator>
  <cp:lastModifiedBy>davis1mj</cp:lastModifiedBy>
  <cp:revision>67</cp:revision>
  <dcterms:created xsi:type="dcterms:W3CDTF">2013-02-14T20:26:05Z</dcterms:created>
  <dcterms:modified xsi:type="dcterms:W3CDTF">2013-02-28T16:18:07Z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TC018572719991</vt:lpwstr>
  </property>
</Properties>
</file>